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18" r:id="rId3"/>
    <p:sldId id="350" r:id="rId4"/>
    <p:sldId id="365" r:id="rId5"/>
    <p:sldId id="351" r:id="rId6"/>
    <p:sldId id="362" r:id="rId7"/>
    <p:sldId id="361" r:id="rId8"/>
    <p:sldId id="353" r:id="rId9"/>
    <p:sldId id="360" r:id="rId10"/>
    <p:sldId id="359" r:id="rId11"/>
    <p:sldId id="358" r:id="rId12"/>
    <p:sldId id="3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5C410A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8" autoAdjust="0"/>
    <p:restoredTop sz="98096" autoAdjust="0"/>
  </p:normalViewPr>
  <p:slideViewPr>
    <p:cSldViewPr>
      <p:cViewPr>
        <p:scale>
          <a:sx n="75" d="100"/>
          <a:sy n="75" d="100"/>
        </p:scale>
        <p:origin x="-53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perspective val="0"/>
    </c:view3D>
    <c:plotArea>
      <c:layout>
        <c:manualLayout>
          <c:layoutTarget val="inner"/>
          <c:xMode val="edge"/>
          <c:yMode val="edge"/>
          <c:x val="0.17458527021471715"/>
          <c:y val="0.22145854251440056"/>
          <c:w val="0.65442266492306833"/>
          <c:h val="0.49879996818579497"/>
        </c:manualLayout>
      </c:layout>
      <c:pie3DChart>
        <c:varyColors val="1"/>
      </c:pie3DChart>
      <c:spPr>
        <a:noFill/>
        <a:ln w="24674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2"/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</cdr:x>
      <cdr:y>0</cdr:y>
    </cdr:from>
    <cdr:to>
      <cdr:x>1</cdr:x>
      <cdr:y>0.89083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1472" y="0"/>
          <a:ext cx="8572528" cy="536395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2F8B-7ACE-4AB3-9CE9-38D1D708A0DB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09E72-AC27-4821-BA68-75B223D26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84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9E72-AC27-4821-BA68-75B223D2623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744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0">
    <p:wheel spokes="1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920880" cy="5904656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 деятельности МКУ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Контрольно-счетная палата» 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Мамадышского муниципального района за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год.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</a:rPr>
              <a:t>Председатель МКУ </a:t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</a:rPr>
              <a:t>«Контрольно-счетная палата»</a:t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</a:rPr>
              <a:t>Низамиев </a:t>
            </a:r>
            <a:r>
              <a:rPr lang="ru-RU" sz="3100" dirty="0" err="1" smtClean="0">
                <a:solidFill>
                  <a:srgbClr val="0070C0"/>
                </a:solidFill>
                <a:latin typeface="Times New Roman" pitchFamily="18" charset="0"/>
              </a:rPr>
              <a:t>Фаниль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0070C0"/>
                </a:solidFill>
                <a:latin typeface="Times New Roman" pitchFamily="18" charset="0"/>
              </a:rPr>
              <a:t>Миннехарисович</a:t>
            </a:r>
            <a:r>
              <a:rPr lang="ru-RU" sz="3600" dirty="0" smtClean="0">
                <a:latin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7240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0"/>
            <a:ext cx="8280920" cy="47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Анализ  проверок по составу нарушений за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2018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год.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7506700"/>
              </p:ext>
            </p:extLst>
          </p:nvPr>
        </p:nvGraphicFramePr>
        <p:xfrm>
          <a:off x="2" y="548679"/>
          <a:ext cx="9143998" cy="631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340"/>
                <a:gridCol w="3432720"/>
                <a:gridCol w="1211386"/>
                <a:gridCol w="1110437"/>
                <a:gridCol w="995372"/>
                <a:gridCol w="1116955"/>
                <a:gridCol w="873788"/>
              </a:tblGrid>
              <a:tr h="247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Выявлено нарушений и недостатков, всего, в том числе: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неэффективное расходование бюджетных средств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нарушения бюджетной классификации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Неэффективное использование муниципальной </a:t>
                      </a:r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собственности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нарушение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Якинское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327,9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286,5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341,4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Верхнеошминское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506,0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450,2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55,8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0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"Отдел Образования"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2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Имсполком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436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Заключения по отчетам СП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0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"Отдел Образования"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11,2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Урманчеевское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2129,2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2129,2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Сокольское СП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1122,0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1122,0</a:t>
                      </a:r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Омарское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426,4</a:t>
                      </a: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426,4</a:t>
                      </a:r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Уразбахтинское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445,5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445,5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Усалинское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1809,3</a:t>
                      </a: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1809,3</a:t>
                      </a:r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Кляушское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1310,9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1310,9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МБУ 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Мамадышский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музей»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77,5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77,5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Нижнеошминское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491,0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491,0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8956,9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8548,5</a:t>
                      </a:r>
                      <a:endParaRPr lang="ru-RU" sz="1600" b="1" i="0" u="none" strike="noStrike" dirty="0" smtClean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397,2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6262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"/>
            <a:ext cx="8280920" cy="6206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результатам анализа и систематизации нарушений 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недостатков за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2018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2019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года 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571488"/>
          <a:ext cx="9144002" cy="6370328"/>
        </p:xfrm>
        <a:graphic>
          <a:graphicData uri="http://schemas.openxmlformats.org/drawingml/2006/table">
            <a:tbl>
              <a:tblPr/>
              <a:tblGrid>
                <a:gridCol w="7015100"/>
                <a:gridCol w="1064451"/>
                <a:gridCol w="1064451"/>
              </a:tblGrid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Контрольно-ревизионная деятельность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проведенных контрольных мероприятий (ед.)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органах местного самоуправления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  %  к  общему количеству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69.2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Выявленный объем финансовых нарушений (тыс. руб.)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5565,1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8956.9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органах местного самоуправления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5565,1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8868.2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  %  к  общему объему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нецелевое использование бюджетных средств (тыс. руб.)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неэффективное использование бюджетных средств (тыс. руб.)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185,5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773.5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Экспертно-аналитическая деятельность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проведенных экспертно-аналитических мероприятий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Подготовлено экспертных заключений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заключения на отчеты об исполнении бюджетов Района, сельских поселений района и города Мамадыш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заключения на проекты бюджетов Района, сельских поселений района и города Мамадыш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Подготовлено аналитических записок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Реализация результатов контрольных и экспертно-аналитических мероприятий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Принято мер и восстановлено средств, всего (тыс. руб.)  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5565,1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8879.4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восстановлено в бюджет (тыс. руб.)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Направлено материалов в правоохранительные органы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Привлечено к дисциплинарной ответственности, чел. 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Привлечено к административной ответственности, чел.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43543" marR="435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31214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7632847" cy="1368152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0926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85728"/>
            <a:ext cx="6470104" cy="5509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640960" cy="5544616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Контрольно-счетной палатой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в рамках контроля за целевым и эффективным использованием средств местного бюджета за 2019 год проведено 13 контрольно-ревизионных мероприятий и 61  экспертно-аналитическое мероприятие, то есть, подготовлено: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- заключение на отчет об исполнении бюджета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за 2018 год;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- заключения на отчеты об исполнении бюджета за 2018 год сельских поселений района и города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- заключение на отчет об исполнении бюджета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за 1 полугодие 2019 года;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- заключения на проекты решений Советов сельских поселений, города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 и Совета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«О бюджете  сельских поселений, города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 и Совета </a:t>
            </a:r>
            <a:r>
              <a:rPr lang="ru-RU" dirty="0" err="1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dirty="0" smtClean="0">
                <a:solidFill>
                  <a:srgbClr val="5C410A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на 2020 год и на плановый период 2021 и 2022 годов».</a:t>
            </a:r>
            <a:endParaRPr lang="ru-RU" dirty="0">
              <a:solidFill>
                <a:srgbClr val="5C410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80919" cy="64807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Проверки за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2019 год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764704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Проверены по плану проверок: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обеспечения сохранности денежных и материальных средств, соблюдение финансовой дисциплины и правильность ведения бухгалтерского учета, аудит в сфере закупок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Якинском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Верхнеошминском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Урманчеевском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Сокольском,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Омарском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Уразбахтинском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Усалинском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Кляушском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Нижнеошминском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сельских поселениях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Республики Татарстан;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организации питания в 16 муниципальных бюджетных образовательных учреждениях 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муниципального района и в МКУ «Отдел образования».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11227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80919" cy="64807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Проверки за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2019 год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764704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Внеплановые  проверки: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По запросу прокуратуры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района проведена проверка организации питания в 5 муниципальных бюджетных образовательных учреждениях 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муниципального района и в МКУ «Отдел образования»;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На основании запроса Счетной палаты Республики Татарстан проведена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роверка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использования бюджетных средств, выделенных на разработку комплексной схемы организации дорожного движения (далее – КСОДД) в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Мамадышском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муниципальном районе Республики Татарстан.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На основании требования прокуратуры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Мамадышского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района   проведена проверка целевого и эффективного использования средств районного бюджета в МБУ «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Мамадышский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краеведческий музей».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94048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80919" cy="43204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Нарушения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76672"/>
            <a:ext cx="85725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Выявленная сумма нарушений бухгалтерского учета и бюджетного законодательства за законодательства за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2019 год составила 8956,9 тыс. руб.,  в том числе: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нарушения при формировании и исполнении бюджетов (нарушения бюджетной классификации) в сумме 8548,5 тыс. руб.;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-неэффективное использование муниципальной собственности – 397,2 тыс. руб.;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прочие нарушения и недостатки – 11,2 тыс. руб.;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Неэффективное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расходование бюджетных средств составляет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773,5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indent="446088"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ходе проведенного аудита закупок выявлены нарушения:</a:t>
            </a:r>
          </a:p>
          <a:p>
            <a:pPr indent="446088"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и опубликование на официальном сайте www.zakupki.gov.ru Заказчиками планов-графиков размещения заказов на поставки товаров, выполнение работ, оказание услуг по контрактом в исполнительных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комитетах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сельских поселений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Верхнеошминском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Урманчеевском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Сокольском,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Омарском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Уразбахтинском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Усалинском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Кляушском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Нижнеошминском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>.</a:t>
            </a:r>
          </a:p>
          <a:p>
            <a:pPr indent="446088" algn="just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5325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1124744"/>
            <a:ext cx="4435724" cy="208823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000" dirty="0" smtClean="0"/>
              <a:t>В Исполкоме </a:t>
            </a:r>
            <a:r>
              <a:rPr lang="ru-RU" sz="2000" dirty="0" err="1" smtClean="0"/>
              <a:t>Урманчеевского</a:t>
            </a:r>
            <a:r>
              <a:rPr lang="ru-RU" sz="2000" dirty="0" smtClean="0"/>
              <a:t> СП:</a:t>
            </a:r>
          </a:p>
          <a:p>
            <a:pPr lvl="0" algn="just">
              <a:buNone/>
            </a:pPr>
            <a:r>
              <a:rPr lang="ru-RU" dirty="0" smtClean="0"/>
              <a:t>- за ограждения водозаборной башни в сумме </a:t>
            </a:r>
            <a:r>
              <a:rPr lang="ru-RU" b="1" dirty="0" smtClean="0"/>
              <a:t>1000000,0</a:t>
            </a:r>
            <a:r>
              <a:rPr lang="ru-RU" dirty="0" smtClean="0"/>
              <a:t>  рублей,</a:t>
            </a:r>
          </a:p>
          <a:p>
            <a:pPr lvl="0" algn="just">
              <a:buNone/>
            </a:pPr>
            <a:r>
              <a:rPr lang="ru-RU" dirty="0" smtClean="0"/>
              <a:t>- за установку водонапорной башни в сумме </a:t>
            </a:r>
            <a:r>
              <a:rPr lang="ru-RU" b="1" dirty="0" smtClean="0"/>
              <a:t>731460,0</a:t>
            </a:r>
            <a:r>
              <a:rPr lang="ru-RU" dirty="0" smtClean="0"/>
              <a:t>  рублей,</a:t>
            </a:r>
          </a:p>
          <a:p>
            <a:pPr lvl="0" algn="just">
              <a:buNone/>
            </a:pPr>
            <a:r>
              <a:rPr lang="ru-RU" dirty="0" smtClean="0"/>
              <a:t>- за устройство водопровода в сумме </a:t>
            </a:r>
            <a:r>
              <a:rPr lang="ru-RU" b="1" dirty="0" smtClean="0"/>
              <a:t>197000,0</a:t>
            </a:r>
            <a:r>
              <a:rPr lang="ru-RU" dirty="0" smtClean="0"/>
              <a:t>  рублей.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980728"/>
            <a:ext cx="4464496" cy="244827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В Исполкоме </a:t>
            </a:r>
            <a:r>
              <a:rPr lang="ru-RU" sz="2000" dirty="0" err="1" smtClean="0"/>
              <a:t>Усалинского</a:t>
            </a:r>
            <a:r>
              <a:rPr lang="ru-RU" sz="2000" dirty="0" smtClean="0"/>
              <a:t> СП:</a:t>
            </a:r>
          </a:p>
          <a:p>
            <a:pPr lvl="0">
              <a:buFontTx/>
              <a:buChar char="-"/>
            </a:pPr>
            <a:r>
              <a:rPr lang="ru-RU" dirty="0" smtClean="0"/>
              <a:t>за ремонт дорог в  сумме </a:t>
            </a:r>
            <a:r>
              <a:rPr lang="ru-RU" b="1" dirty="0" smtClean="0"/>
              <a:t>803500,0</a:t>
            </a:r>
            <a:r>
              <a:rPr lang="ru-RU" dirty="0" smtClean="0"/>
              <a:t> рублей, </a:t>
            </a:r>
          </a:p>
          <a:p>
            <a:pPr lvl="0">
              <a:buFontTx/>
              <a:buChar char="-"/>
            </a:pPr>
            <a:r>
              <a:rPr lang="ru-RU" dirty="0" smtClean="0"/>
              <a:t>за благоустройство родника в  сумме </a:t>
            </a:r>
            <a:r>
              <a:rPr lang="ru-RU" b="1" dirty="0" smtClean="0"/>
              <a:t>104000,0</a:t>
            </a:r>
            <a:r>
              <a:rPr lang="ru-RU" dirty="0" smtClean="0"/>
              <a:t> рублей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0"/>
            <a:ext cx="87129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результатам плановых проверок сельских поселений  установлено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нарушения бюджетной классификации :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C:\Users\палата\AppData\Local\Microsoft\Windows\Temporary Internet Files\Content.Word\в.б.п.Новый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3429000"/>
            <a:ext cx="4143404" cy="2857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555" y="3357562"/>
            <a:ext cx="4388537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5852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52736"/>
          </a:xfrm>
        </p:spPr>
        <p:txBody>
          <a:bodyPr>
            <a:normAutofit fontScale="90000"/>
          </a:bodyPr>
          <a:lstStyle/>
          <a:p>
            <a:pPr marL="88900" lvl="0" indent="266700" algn="ctr"/>
            <a:r>
              <a:rPr lang="ru-RU" sz="2200" dirty="0">
                <a:solidFill>
                  <a:srgbClr val="C00000"/>
                </a:solidFill>
              </a:rPr>
              <a:t>По результатам плановых проверок сельских поселений  установлено </a:t>
            </a:r>
            <a:r>
              <a:rPr lang="ru-RU" sz="2200" dirty="0" smtClean="0">
                <a:solidFill>
                  <a:srgbClr val="C00000"/>
                </a:solidFill>
              </a:rPr>
              <a:t>неэффективное использование имущества: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79512" y="908721"/>
            <a:ext cx="4176464" cy="1448709"/>
          </a:xfrm>
        </p:spPr>
        <p:txBody>
          <a:bodyPr>
            <a:noAutofit/>
          </a:bodyPr>
          <a:lstStyle/>
          <a:p>
            <a:pPr marL="0" lvl="0" indent="0" algn="just"/>
            <a:r>
              <a:rPr lang="ru-RU" sz="2000" dirty="0" smtClean="0"/>
              <a:t>УАЗ 31512 - 1999 года выпуска, снята с учета ГИБДД, балансовая стоимость 57844,8 рублей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одержимое 3"/>
          <p:cNvSpPr>
            <a:spLocks noGrp="1"/>
          </p:cNvSpPr>
          <p:nvPr>
            <p:ph sz="quarter" idx="2"/>
          </p:nvPr>
        </p:nvSpPr>
        <p:spPr>
          <a:xfrm>
            <a:off x="4716016" y="980729"/>
            <a:ext cx="4176464" cy="1519578"/>
          </a:xfrm>
        </p:spPr>
        <p:txBody>
          <a:bodyPr>
            <a:noAutofit/>
          </a:bodyPr>
          <a:lstStyle/>
          <a:p>
            <a:pPr marL="0" lvl="0" indent="0" algn="just"/>
            <a:r>
              <a:rPr lang="ru-RU" sz="2000" dirty="0" smtClean="0"/>
              <a:t>ГАЗ 31105,  - 2007 года выпуска, регистрационный знак О448ХУ116, балансовая стоимость 283580,0 рублей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2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3817931" cy="2857520"/>
          </a:xfrm>
          <a:prstGeom prst="rect">
            <a:avLst/>
          </a:prstGeom>
          <a:noFill/>
        </p:spPr>
      </p:pic>
      <p:pic>
        <p:nvPicPr>
          <p:cNvPr id="10241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71744"/>
            <a:ext cx="3782360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42035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16632"/>
            <a:ext cx="7560840" cy="7200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Структура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выявленных сумм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нарушений за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2019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года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 разрезе проверок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0897096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70059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6632"/>
            <a:ext cx="7776864" cy="7920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Структура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количества нарушений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2019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год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 разрезе проверок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1" name="Object 3"/>
          <p:cNvGraphicFramePr>
            <a:graphicFrameLocks/>
          </p:cNvGraphicFramePr>
          <p:nvPr/>
        </p:nvGraphicFramePr>
        <p:xfrm>
          <a:off x="357158" y="785794"/>
          <a:ext cx="8643998" cy="5857916"/>
        </p:xfrm>
        <a:graphic>
          <a:graphicData uri="http://schemas.openxmlformats.org/presentationml/2006/ole">
            <p:oleObj spid="_x0000_s7171" name="Диаграмма" r:id="rId3" imgW="6105405" imgH="3810000" progId="Excel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653836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2198</TotalTime>
  <Words>895</Words>
  <Application>Microsoft Office PowerPoint</Application>
  <PresentationFormat>Экран (4:3)</PresentationFormat>
  <Paragraphs>192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Диаграмма Microsoft Office Excel</vt:lpstr>
      <vt:lpstr> Отчет  о деятельности МКУ  «Контрольно-счетная палата»  Мамадышского муниципального района за 2019 год.  Председатель МКУ  «Контрольно-счетная палата» Низамиев Фаниль Миннехарисович  </vt:lpstr>
      <vt:lpstr>Мероприятия</vt:lpstr>
      <vt:lpstr>Проверки за 2019 год</vt:lpstr>
      <vt:lpstr>Проверки за 2019 год</vt:lpstr>
      <vt:lpstr>Нарушения</vt:lpstr>
      <vt:lpstr>Слайд 6</vt:lpstr>
      <vt:lpstr>По результатам плановых проверок сельских поселений  установлено неэффективное использование имущества:  </vt:lpstr>
      <vt:lpstr>Слайд 8</vt:lpstr>
      <vt:lpstr>Слайд 9</vt:lpstr>
      <vt:lpstr>Слайд 10</vt:lpstr>
      <vt:lpstr>Показатели по результатам анализа и систематизации нарушений и недостатков за 2018 - 2019 года </vt:lpstr>
      <vt:lpstr>Благодарю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Главы Тавельского сельского поселения о проделанной работе  в 2011 году.</dc:title>
  <dc:creator>User</dc:creator>
  <cp:lastModifiedBy>Nizamiev</cp:lastModifiedBy>
  <cp:revision>184</cp:revision>
  <dcterms:created xsi:type="dcterms:W3CDTF">2012-01-27T06:31:29Z</dcterms:created>
  <dcterms:modified xsi:type="dcterms:W3CDTF">2020-03-16T14:23:29Z</dcterms:modified>
</cp:coreProperties>
</file>