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89" r:id="rId3"/>
    <p:sldId id="268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E838"/>
    <a:srgbClr val="D5570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58" autoAdjust="0"/>
    <p:restoredTop sz="77471" autoAdjust="0"/>
  </p:normalViewPr>
  <p:slideViewPr>
    <p:cSldViewPr>
      <p:cViewPr>
        <p:scale>
          <a:sx n="100" d="100"/>
          <a:sy n="100" d="100"/>
        </p:scale>
        <p:origin x="-138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ma-mamadysh\Desktop\&#1044;&#1080;&#1072;&#1075;&#1088;&#1072;&#1084;&#1084;&#1072;%20&#1074;%20Microsoft%20Office%20PowerPoint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ma-mamadysh\Desktop\&#1044;&#1080;&#1072;&#1075;&#1088;&#1072;&#1084;&#1084;&#1072;%20&#1074;%20Microsoft%20Office%20PowerPoint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ma-mamadysh\Desktop\&#1044;&#1080;&#1072;&#1075;&#1088;&#1072;&#1084;&#1084;&#1072;%20&#1074;%20Microsoft%20Office%20PowerPoint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5788475277438319"/>
          <c:y val="2.7843287893135164E-2"/>
          <c:w val="0.8421152737073786"/>
          <c:h val="0.82035055572854976"/>
        </c:manualLayout>
      </c:layout>
      <c:pie3DChart>
        <c:varyColors val="1"/>
        <c:ser>
          <c:idx val="0"/>
          <c:order val="0"/>
          <c:explosion val="15"/>
          <c:dPt>
            <c:idx val="0"/>
            <c:explosion val="0"/>
          </c:dPt>
          <c:dLbls>
            <c:dLbl>
              <c:idx val="0"/>
              <c:layout>
                <c:manualLayout>
                  <c:x val="-0.18927144757129694"/>
                  <c:y val="-0.1444426753834864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Ф</a:t>
                    </a:r>
                    <a:r>
                      <a:rPr lang="ru-RU" dirty="0"/>
                      <a:t>онд оплаты </a:t>
                    </a:r>
                    <a:r>
                      <a:rPr lang="ru-RU" dirty="0" smtClean="0"/>
                      <a:t>труда;783,3; 76,5%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9.3335694182128018E-2"/>
                  <c:y val="0.1801788723922508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К</a:t>
                    </a:r>
                    <a:r>
                      <a:rPr lang="ru-RU" dirty="0"/>
                      <a:t>оммунальные услуги; </a:t>
                    </a:r>
                    <a:r>
                      <a:rPr lang="ru-RU" dirty="0" smtClean="0"/>
                      <a:t>63,2; 6,2%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>
                <c:manualLayout>
                  <c:x val="-2.4495735041785492E-3"/>
                  <c:y val="1.3309533806197265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О</a:t>
                    </a:r>
                    <a:r>
                      <a:rPr lang="ru-RU" dirty="0" smtClean="0"/>
                      <a:t>рганизация питания; 50,7; 4,9%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>
                <c:manualLayout>
                  <c:x val="-3.3210719642261972E-2"/>
                  <c:y val="-0.1467538248974172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Н</a:t>
                    </a:r>
                    <a:r>
                      <a:rPr lang="ru-RU" dirty="0"/>
                      <a:t>алоги; </a:t>
                    </a:r>
                    <a:r>
                      <a:rPr lang="ru-RU" dirty="0" smtClean="0"/>
                      <a:t>9,8; 0,9%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>
                <c:manualLayout>
                  <c:x val="1.3992851102963867E-2"/>
                  <c:y val="-0.11098976851107414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Р</a:t>
                    </a:r>
                    <a:r>
                      <a:rPr lang="ru-RU" dirty="0"/>
                      <a:t>аботы, услуги по содержанию имущества; </a:t>
                    </a:r>
                    <a:r>
                      <a:rPr lang="ru-RU" dirty="0" smtClean="0"/>
                      <a:t>37,0; 3,6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5"/>
              <c:delete val="1"/>
            </c:dLbl>
            <c:dLbl>
              <c:idx val="6"/>
              <c:layout>
                <c:manualLayout>
                  <c:x val="0.13924296458458391"/>
                  <c:y val="9.4433169397453859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П</a:t>
                    </a:r>
                    <a:r>
                      <a:rPr lang="ru-RU" dirty="0"/>
                      <a:t>рочие ; </a:t>
                    </a:r>
                    <a:r>
                      <a:rPr lang="ru-RU" dirty="0" smtClean="0"/>
                      <a:t>80,4; 7,9%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7"/>
              <c:layout>
                <c:manualLayout>
                  <c:x val="-3.5406588750397242E-3"/>
                  <c:y val="-5.6739722821271772E-2"/>
                </c:manualLayout>
              </c:layout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287-4052-9506-F38A1CF991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0" kern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Лист1!$A$1:$A$7</c:f>
              <c:strCache>
                <c:ptCount val="7"/>
                <c:pt idx="0">
                  <c:v>Фонд оплаты труда</c:v>
                </c:pt>
                <c:pt idx="1">
                  <c:v>Коммунальные услуги</c:v>
                </c:pt>
                <c:pt idx="2">
                  <c:v>Питание</c:v>
                </c:pt>
                <c:pt idx="3">
                  <c:v>Налоги</c:v>
                </c:pt>
                <c:pt idx="4">
                  <c:v>Работы, услуги по содержанию имущества</c:v>
                </c:pt>
                <c:pt idx="5">
                  <c:v>Летний отдых детей</c:v>
                </c:pt>
                <c:pt idx="6">
                  <c:v>Прочие </c:v>
                </c:pt>
              </c:strCache>
            </c:strRef>
          </c:cat>
          <c:val>
            <c:numRef>
              <c:f>Лист1!$B$1:$B$7</c:f>
              <c:numCache>
                <c:formatCode>General</c:formatCode>
                <c:ptCount val="7"/>
                <c:pt idx="0">
                  <c:v>403.2</c:v>
                </c:pt>
                <c:pt idx="1">
                  <c:v>28.1</c:v>
                </c:pt>
                <c:pt idx="2">
                  <c:v>8.9</c:v>
                </c:pt>
                <c:pt idx="3">
                  <c:v>5.0999999999999996</c:v>
                </c:pt>
                <c:pt idx="4">
                  <c:v>32.6</c:v>
                </c:pt>
                <c:pt idx="5">
                  <c:v>4.5999999999999996</c:v>
                </c:pt>
                <c:pt idx="6">
                  <c:v>106.6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287-4052-9506-F38A1CF99165}"/>
            </c:ext>
          </c:extLst>
        </c:ser>
      </c:pie3DChart>
    </c:plotArea>
    <c:plotVisOnly val="1"/>
    <c:dispBlanksAs val="zero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5"/>
          <c:dLbls>
            <c:dLbl>
              <c:idx val="0"/>
              <c:layout>
                <c:manualLayout>
                  <c:x val="-0.17587498139619759"/>
                  <c:y val="-9.5580513885063098E-2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ru-RU" sz="1600" b="1" i="0" u="none" strike="noStrike" kern="1200" baseline="0" dirty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dirty="0" err="1"/>
                      <a:t>Фонд</a:t>
                    </a:r>
                    <a:r>
                      <a:rPr dirty="0"/>
                      <a:t> </a:t>
                    </a:r>
                    <a:r>
                      <a:rPr dirty="0" err="1"/>
                      <a:t>оплаты</a:t>
                    </a:r>
                    <a:r>
                      <a:rPr dirty="0"/>
                      <a:t> </a:t>
                    </a:r>
                    <a:r>
                      <a:rPr dirty="0" err="1" smtClean="0"/>
                      <a:t>труда</a:t>
                    </a:r>
                    <a:r>
                      <a:rPr dirty="0" smtClean="0"/>
                      <a:t>;</a:t>
                    </a:r>
                  </a:p>
                  <a:p>
                    <a:pPr algn="ctr" rtl="0">
                      <a:defRPr lang="ru-RU" sz="1600" b="1" i="0" u="none" strike="noStrike" kern="1200" baseline="0" dirty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dirty="0" smtClean="0"/>
                      <a:t>147,9;84,9%</a:t>
                    </a:r>
                    <a:endParaRPr dirty="0"/>
                  </a:p>
                </c:rich>
              </c:tx>
              <c:spPr/>
              <c:dLblPos val="bestFit"/>
              <c:showVal val="1"/>
              <c:showCatName val="1"/>
              <c:showPercent val="1"/>
            </c:dLbl>
            <c:dLbl>
              <c:idx val="1"/>
              <c:layout>
                <c:manualLayout>
                  <c:x val="0.24545674170375201"/>
                  <c:y val="0.1156562559115057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>
                        <a:latin typeface="Times New Roman" pitchFamily="18" charset="0"/>
                        <a:cs typeface="Times New Roman" pitchFamily="18" charset="0"/>
                      </a:rPr>
                      <a:t>Р</a:t>
                    </a:r>
                    <a:r>
                      <a:rPr lang="ru-RU" sz="1600" b="1" dirty="0"/>
                      <a:t>аботы, услуги по содержанию имущества; </a:t>
                    </a:r>
                    <a:r>
                      <a:rPr lang="ru-RU" sz="1600" b="1" dirty="0" smtClean="0"/>
                      <a:t>3,3; 1,9%</a:t>
                    </a:r>
                    <a:endParaRPr lang="ru-RU" sz="1600" b="1" dirty="0"/>
                  </a:p>
                </c:rich>
              </c:tx>
              <c:dLblPos val="bestFit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910-47BE-8CA5-20D2E1F99ED9}"/>
                </c:ext>
              </c:extLst>
            </c:dLbl>
            <c:dLbl>
              <c:idx val="2"/>
              <c:layout>
                <c:manualLayout>
                  <c:x val="1.8302473729334114E-2"/>
                  <c:y val="0.16340170161273371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ru-RU" sz="1600" b="1" i="0" u="none" strike="noStrike" kern="1200" baseline="0" dirty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dirty="0" err="1"/>
                      <a:t>Коммунальные</a:t>
                    </a:r>
                    <a:r>
                      <a:rPr dirty="0"/>
                      <a:t> </a:t>
                    </a:r>
                    <a:r>
                      <a:rPr dirty="0" err="1"/>
                      <a:t>услуги</a:t>
                    </a:r>
                    <a:r>
                      <a:rPr dirty="0" smtClean="0"/>
                      <a:t>;</a:t>
                    </a:r>
                  </a:p>
                  <a:p>
                    <a:pPr algn="ctr" rtl="0">
                      <a:defRPr lang="ru-RU" sz="1600" b="1" i="0" u="none" strike="noStrike" kern="1200" baseline="0" dirty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dirty="0" smtClean="0"/>
                      <a:t> 3,3; 1,9%</a:t>
                    </a:r>
                    <a:endParaRPr dirty="0"/>
                  </a:p>
                </c:rich>
              </c:tx>
              <c:spPr/>
              <c:dLblPos val="bestFit"/>
              <c:showVal val="1"/>
              <c:showCatName val="1"/>
              <c:showPercent val="1"/>
            </c:dLbl>
            <c:dLbl>
              <c:idx val="3"/>
              <c:layout>
                <c:manualLayout>
                  <c:x val="0.22608559740741596"/>
                  <c:y val="4.6901752164523546E-2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ru-RU" sz="1600" b="1" i="0" u="none" strike="noStrike" kern="1200" baseline="0" dirty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dirty="0" err="1"/>
                      <a:t>Прочие</a:t>
                    </a:r>
                    <a:r>
                      <a:rPr dirty="0"/>
                      <a:t>; </a:t>
                    </a:r>
                    <a:endParaRPr dirty="0" smtClean="0"/>
                  </a:p>
                  <a:p>
                    <a:pPr algn="ctr" rtl="0">
                      <a:defRPr lang="ru-RU" sz="1600" b="1" i="0" u="none" strike="noStrike" kern="1200" baseline="0" dirty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dirty="0" smtClean="0"/>
                      <a:t>19,7; 11,3%</a:t>
                    </a:r>
                    <a:endParaRPr dirty="0"/>
                  </a:p>
                </c:rich>
              </c:tx>
              <c:spPr/>
              <c:dLblPos val="bestFit"/>
              <c:showVal val="1"/>
              <c:showCatName val="1"/>
              <c:showPercent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Val val="1"/>
            <c:showCatName val="1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Фонд оплаты труда</c:v>
                </c:pt>
                <c:pt idx="1">
                  <c:v>Работы, услуги по содержанию имущества</c:v>
                </c:pt>
                <c:pt idx="2">
                  <c:v>Коммунальные услуги</c:v>
                </c:pt>
                <c:pt idx="3">
                  <c:v>Прочие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62.5</c:v>
                </c:pt>
                <c:pt idx="1">
                  <c:v>4.4000000000000004</c:v>
                </c:pt>
                <c:pt idx="2">
                  <c:v>1.5</c:v>
                </c:pt>
                <c:pt idx="3">
                  <c:v>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910-47BE-8CA5-20D2E1F99ED9}"/>
            </c:ext>
          </c:extLst>
        </c:ser>
      </c:pie3DChart>
    </c:plotArea>
    <c:plotVisOnly val="1"/>
    <c:dispBlanksAs val="zero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</c:pie3DChart>
      <c:spPr>
        <a:noFill/>
        <a:ln w="25400">
          <a:noFill/>
        </a:ln>
      </c:spPr>
    </c:plotArea>
    <c:plotVisOnly val="1"/>
    <c:dispBlanksAs val="zero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</c:pie3DChart>
    </c:plotArea>
    <c:plotVisOnly val="1"/>
    <c:dispBlanksAs val="zero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5788475277438321"/>
          <c:y val="3.9740329152616674E-2"/>
          <c:w val="0.8421152737073786"/>
          <c:h val="0.82035055572854976"/>
        </c:manualLayout>
      </c:layout>
      <c:pie3DChart>
        <c:varyColors val="1"/>
        <c:ser>
          <c:idx val="0"/>
          <c:order val="0"/>
          <c:explosion val="4"/>
          <c:dPt>
            <c:idx val="0"/>
            <c:explosion val="7"/>
          </c:dPt>
          <c:dLbls>
            <c:dLbl>
              <c:idx val="0"/>
              <c:layout>
                <c:manualLayout>
                  <c:x val="-0.18927144757129705"/>
                  <c:y val="-0.1444426753834864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/>
                      <a:t>Ф</a:t>
                    </a:r>
                    <a:r>
                      <a:rPr lang="ru-RU" dirty="0"/>
                      <a:t>онд оплаты труда; </a:t>
                    </a:r>
                    <a:r>
                      <a:rPr lang="ru-RU" dirty="0" smtClean="0"/>
                      <a:t>53,8; 56,6%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2.3522849313039277E-2"/>
                  <c:y val="0.1729890372541189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/>
                      <a:t>К</a:t>
                    </a:r>
                    <a:r>
                      <a:rPr lang="ru-RU" dirty="0"/>
                      <a:t>оммунальные услуги; </a:t>
                    </a:r>
                    <a:r>
                      <a:rPr lang="ru-RU" dirty="0" smtClean="0"/>
                      <a:t>20,0; 21%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287-4052-9506-F38A1CF99165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287-4052-9506-F38A1CF99165}"/>
                </c:ext>
              </c:extLst>
            </c:dLbl>
            <c:dLbl>
              <c:idx val="3"/>
              <c:layout>
                <c:manualLayout>
                  <c:x val="-3.694062928193164E-2"/>
                  <c:y val="-6.5348782567702685E-2"/>
                </c:manualLayout>
              </c:layout>
              <c:tx>
                <c:rich>
                  <a:bodyPr/>
                  <a:lstStyle/>
                  <a:p>
                    <a:r>
                      <a:rPr lang="ru-RU" sz="1800"/>
                      <a:t>Н</a:t>
                    </a:r>
                    <a:r>
                      <a:rPr lang="ru-RU"/>
                      <a:t>алоги; </a:t>
                    </a:r>
                    <a:r>
                      <a:rPr lang="ru-RU" smtClean="0"/>
                      <a:t>7,0; 7,4%</a:t>
                    </a:r>
                    <a:endParaRPr lang="ru-RU"/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>
                <c:manualLayout>
                  <c:x val="1.6442424607142445E-2"/>
                  <c:y val="-0.10904175061629801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/>
                      <a:t>Р</a:t>
                    </a:r>
                    <a:r>
                      <a:rPr lang="ru-RU" dirty="0"/>
                      <a:t>аботы, услуги по содержанию имущества</a:t>
                    </a:r>
                    <a:r>
                      <a:rPr lang="ru-RU" dirty="0" smtClean="0"/>
                      <a:t>;</a:t>
                    </a:r>
                  </a:p>
                  <a:p>
                    <a:r>
                      <a:rPr lang="ru-RU" dirty="0" smtClean="0"/>
                      <a:t> 4,4; 4,6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287-4052-9506-F38A1CF99165}"/>
                </c:ext>
              </c:extLst>
            </c:dLbl>
            <c:dLbl>
              <c:idx val="6"/>
              <c:layout>
                <c:manualLayout>
                  <c:x val="0.13924296458458391"/>
                  <c:y val="9.4433169397453928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/>
                      <a:t>П</a:t>
                    </a:r>
                    <a:r>
                      <a:rPr lang="ru-RU" dirty="0" smtClean="0"/>
                      <a:t>рочие; 9,8; 10,4%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7"/>
              <c:layout>
                <c:manualLayout>
                  <c:x val="-3.5406588750397242E-3"/>
                  <c:y val="-5.6739722821271772E-2"/>
                </c:manualLayout>
              </c:layout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287-4052-9506-F38A1CF991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0" kern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Лист1!$A$1:$A$7</c:f>
              <c:strCache>
                <c:ptCount val="7"/>
                <c:pt idx="0">
                  <c:v>Фонд оплаты труда</c:v>
                </c:pt>
                <c:pt idx="1">
                  <c:v>Коммунальные услуги</c:v>
                </c:pt>
                <c:pt idx="2">
                  <c:v>Питание</c:v>
                </c:pt>
                <c:pt idx="3">
                  <c:v>Налоги</c:v>
                </c:pt>
                <c:pt idx="4">
                  <c:v>Работы, услуги по содержанию имущества</c:v>
                </c:pt>
                <c:pt idx="5">
                  <c:v>Летний отдых детей</c:v>
                </c:pt>
                <c:pt idx="6">
                  <c:v>Прочие </c:v>
                </c:pt>
              </c:strCache>
            </c:strRef>
          </c:cat>
          <c:val>
            <c:numRef>
              <c:f>Лист1!$B$1:$B$7</c:f>
              <c:numCache>
                <c:formatCode>General</c:formatCode>
                <c:ptCount val="7"/>
                <c:pt idx="0">
                  <c:v>403.2</c:v>
                </c:pt>
                <c:pt idx="1">
                  <c:v>28.1</c:v>
                </c:pt>
                <c:pt idx="2">
                  <c:v>8.9</c:v>
                </c:pt>
                <c:pt idx="3">
                  <c:v>5.0999999999999996</c:v>
                </c:pt>
                <c:pt idx="4">
                  <c:v>32.6</c:v>
                </c:pt>
                <c:pt idx="5">
                  <c:v>4.5999999999999996</c:v>
                </c:pt>
                <c:pt idx="6">
                  <c:v>106.6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287-4052-9506-F38A1CF99165}"/>
            </c:ext>
          </c:extLst>
        </c:ser>
      </c:pie3DChart>
      <c:spPr>
        <a:noFill/>
        <a:ln w="25400">
          <a:noFill/>
        </a:ln>
      </c:spPr>
    </c:plotArea>
    <c:plotVisOnly val="1"/>
    <c:dispBlanksAs val="zero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7812C-380E-4DE5-B0AC-49F50D3FE302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B8611-CDDC-4070-8844-21E83FD90A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51249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B8611-CDDC-4070-8844-21E83FD90A7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159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B8611-CDDC-4070-8844-21E83FD90A7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3475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887C-F468-4E1E-BFE4-E77F492F75B4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887C-F468-4E1E-BFE4-E77F492F75B4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887C-F468-4E1E-BFE4-E77F492F75B4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887C-F468-4E1E-BFE4-E77F492F75B4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887C-F468-4E1E-BFE4-E77F492F75B4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887C-F468-4E1E-BFE4-E77F492F75B4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887C-F468-4E1E-BFE4-E77F492F75B4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887C-F468-4E1E-BFE4-E77F492F75B4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887C-F468-4E1E-BFE4-E77F492F75B4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887C-F468-4E1E-BFE4-E77F492F75B4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887C-F468-4E1E-BFE4-E77F492F75B4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B6887C-F468-4E1E-BFE4-E77F492F75B4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21297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900" dirty="0" smtClean="0"/>
              <a:t/>
            </a:r>
            <a:br>
              <a:rPr lang="ru-RU" sz="8900" dirty="0" smtClean="0"/>
            </a:br>
            <a:r>
              <a:rPr lang="ru-RU" sz="8900" dirty="0" smtClean="0"/>
              <a:t/>
            </a:r>
            <a:br>
              <a:rPr lang="ru-RU" sz="8900" dirty="0" smtClean="0"/>
            </a:br>
            <a:r>
              <a:rPr lang="ru-RU" sz="8900" dirty="0" smtClean="0"/>
              <a:t/>
            </a:r>
            <a:br>
              <a:rPr lang="ru-RU" sz="8900" dirty="0" smtClean="0"/>
            </a:br>
            <a:r>
              <a:rPr lang="ru-RU" sz="8900" dirty="0" smtClean="0"/>
              <a:t/>
            </a:r>
            <a:br>
              <a:rPr lang="ru-RU" sz="8900" dirty="0" smtClean="0"/>
            </a:br>
            <a:r>
              <a:rPr lang="ru-RU" sz="8900" dirty="0" smtClean="0"/>
              <a:t/>
            </a:r>
            <a:br>
              <a:rPr lang="ru-RU" sz="8900" dirty="0" smtClean="0"/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юджет  Мамадышского муниципального района Республики Татарстан 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2023 год и на плановый период 2024 и 2025 годов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</a:rPr>
              <a:t>Структура статей расходов по разделу "Образование" Мамадышского муниципального района на 2023 года                                               </a:t>
            </a:r>
            <a:b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</a:rPr>
              <a:t>                                                                                                                      </a:t>
            </a: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</a:rPr>
              <a:t>(в млн.руб.)  </a:t>
            </a:r>
            <a:endParaRPr lang="ru-RU" sz="16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83062" y="1484784"/>
          <a:ext cx="7777876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3126" y="188640"/>
            <a:ext cx="675163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Распределение бюджетных ассигнований по разделу «Культура» </a:t>
            </a:r>
            <a:endParaRPr lang="ru-RU" sz="2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21021" y="1412779"/>
          <a:ext cx="8371458" cy="5112565"/>
        </p:xfrm>
        <a:graphic>
          <a:graphicData uri="http://schemas.openxmlformats.org/drawingml/2006/table">
            <a:tbl>
              <a:tblPr/>
              <a:tblGrid>
                <a:gridCol w="3278378"/>
                <a:gridCol w="1558070"/>
                <a:gridCol w="1756274"/>
                <a:gridCol w="1778736"/>
              </a:tblGrid>
              <a:tr h="95129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Прогноз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4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62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2025г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6201" marR="6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Культура всего,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174 180,5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174 848,8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175 560,2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Музеи 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Calibri"/>
                          <a:ea typeface="Times New Roman"/>
                          <a:cs typeface="Times New Roman"/>
                        </a:rPr>
                        <a:t>8 235,9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Calibri"/>
                          <a:ea typeface="Times New Roman"/>
                          <a:cs typeface="Times New Roman"/>
                        </a:rPr>
                        <a:t>8 237,8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Calibri"/>
                          <a:ea typeface="Times New Roman"/>
                          <a:cs typeface="Times New Roman"/>
                        </a:rPr>
                        <a:t>8 257,8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Централизованная библиотечная система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Calibri"/>
                          <a:ea typeface="Times New Roman"/>
                          <a:cs typeface="Times New Roman"/>
                        </a:rPr>
                        <a:t>41 744,8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Calibri"/>
                          <a:ea typeface="Times New Roman"/>
                          <a:cs typeface="Times New Roman"/>
                        </a:rPr>
                        <a:t>41 833,6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Calibri"/>
                          <a:ea typeface="Times New Roman"/>
                          <a:cs typeface="Times New Roman"/>
                        </a:rPr>
                        <a:t>42 150,8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5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домов культуры и клубов 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Calibri"/>
                          <a:ea typeface="Times New Roman"/>
                          <a:cs typeface="Times New Roman"/>
                        </a:rPr>
                        <a:t>116 262,0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Calibri"/>
                          <a:ea typeface="Times New Roman"/>
                          <a:cs typeface="Times New Roman"/>
                        </a:rPr>
                        <a:t>117 808,9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Calibri"/>
                          <a:ea typeface="Times New Roman"/>
                          <a:cs typeface="Times New Roman"/>
                        </a:rPr>
                        <a:t>118 298,1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5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  <a:cs typeface="Times New Roman"/>
                        </a:rPr>
                        <a:t>Мероприятия в области культуры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Calibri"/>
                          <a:ea typeface="Times New Roman"/>
                          <a:cs typeface="Times New Roman"/>
                        </a:rPr>
                        <a:t>2 700,1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Calibri"/>
                          <a:ea typeface="Times New Roman"/>
                          <a:cs typeface="Times New Roman"/>
                        </a:rPr>
                        <a:t>2 700,1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Calibri"/>
                          <a:ea typeface="Times New Roman"/>
                          <a:cs typeface="Times New Roman"/>
                        </a:rPr>
                        <a:t>2 700,1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5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культуры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Calibri"/>
                          <a:ea typeface="Times New Roman"/>
                          <a:cs typeface="Times New Roman"/>
                        </a:rPr>
                        <a:t>5 237,7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Calibri"/>
                          <a:ea typeface="Times New Roman"/>
                          <a:cs typeface="Times New Roman"/>
                        </a:rPr>
                        <a:t>4 268,4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Calibri"/>
                          <a:ea typeface="Times New Roman"/>
                          <a:cs typeface="Times New Roman"/>
                        </a:rPr>
                        <a:t>4 288,4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</a:rPr>
              <a:t> Структура статей расходов по разделу «Культура " Мамадышского муниципального района на 2023 года                                               </a:t>
            </a:r>
            <a:b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</a:rPr>
              <a:t>                                                                                                                      </a:t>
            </a: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</a:rPr>
              <a:t>(в млн.руб.)</a:t>
            </a:r>
            <a:endParaRPr lang="ru-RU" sz="20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142009" y="1340768"/>
          <a:ext cx="5725381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1061153" y="1124744"/>
          <a:ext cx="7399785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075" y="332656"/>
            <a:ext cx="7399785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Структура расходов раздела «Физическая культура и спорт»</a:t>
            </a:r>
            <a:endParaRPr lang="ru-RU" sz="2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5035" y="1052737"/>
          <a:ext cx="8245436" cy="5501054"/>
        </p:xfrm>
        <a:graphic>
          <a:graphicData uri="http://schemas.openxmlformats.org/drawingml/2006/table">
            <a:tbl>
              <a:tblPr/>
              <a:tblGrid>
                <a:gridCol w="3253011"/>
                <a:gridCol w="1640999"/>
                <a:gridCol w="1675713"/>
                <a:gridCol w="1675713"/>
              </a:tblGrid>
              <a:tr h="712108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Прогноз (тыс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рублей)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2025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в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том числе: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94 965,20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94 800,10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95 724,50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4613">
                <a:tc>
                  <a:txBody>
                    <a:bodyPr/>
                    <a:lstStyle/>
                    <a:p>
                      <a:pPr marR="21590" algn="l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Расходы </a:t>
                      </a:r>
                      <a:r>
                        <a:rPr lang="ru-RU" sz="1600" b="1" i="0" dirty="0">
                          <a:latin typeface="Times New Roman"/>
                          <a:ea typeface="Times New Roman"/>
                          <a:cs typeface="Times New Roman"/>
                        </a:rPr>
                        <a:t>на обеспечение деятельности подведомственных </a:t>
                      </a:r>
                      <a:r>
                        <a:rPr lang="ru-RU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учреждений в том числе:</a:t>
                      </a:r>
                      <a:endParaRPr lang="ru-RU" sz="16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89 653,4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89 245,1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90 134,5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44">
                <a:tc>
                  <a:txBody>
                    <a:bodyPr/>
                    <a:lstStyle/>
                    <a:p>
                      <a:pPr marR="21590" algn="l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СШ «Олимп»</a:t>
                      </a:r>
                      <a:endParaRPr lang="ru-RU" sz="1600" b="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52 978,8</a:t>
                      </a:r>
                      <a:endParaRPr lang="ru-RU" sz="1600" b="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52 842,7</a:t>
                      </a:r>
                      <a:endParaRPr lang="ru-RU" sz="1600" b="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53 139,3</a:t>
                      </a:r>
                      <a:endParaRPr lang="ru-RU" sz="1600" b="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306">
                <a:tc>
                  <a:txBody>
                    <a:bodyPr/>
                    <a:lstStyle/>
                    <a:p>
                      <a:pPr marR="21590" algn="l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СШ</a:t>
                      </a:r>
                      <a:r>
                        <a:rPr lang="ru-RU" sz="1600" b="0" i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«Хоккей и фигурное катание»</a:t>
                      </a:r>
                      <a:endParaRPr lang="ru-RU" sz="1600" b="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29 357,8</a:t>
                      </a:r>
                      <a:endParaRPr lang="ru-RU" sz="1600" b="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29 221,7</a:t>
                      </a:r>
                      <a:endParaRPr lang="ru-RU" sz="1600" b="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29 518,2</a:t>
                      </a:r>
                      <a:endParaRPr lang="ru-RU" sz="1600" b="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44">
                <a:tc>
                  <a:txBody>
                    <a:bodyPr/>
                    <a:lstStyle/>
                    <a:p>
                      <a:pPr marR="21590" algn="l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Стадион-ипподром</a:t>
                      </a:r>
                      <a:endParaRPr lang="ru-RU" sz="1600" b="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7 316,8</a:t>
                      </a:r>
                      <a:endParaRPr lang="ru-RU" sz="1600" b="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 7180,7</a:t>
                      </a:r>
                      <a:endParaRPr lang="ru-RU" sz="1600" b="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7 477,0</a:t>
                      </a:r>
                      <a:endParaRPr lang="ru-RU" sz="1600" b="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460">
                <a:tc>
                  <a:txBody>
                    <a:bodyPr/>
                    <a:lstStyle/>
                    <a:p>
                      <a:pPr marR="21590" algn="l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Мероприятия </a:t>
                      </a:r>
                      <a:r>
                        <a:rPr lang="ru-RU" sz="1600" b="1" i="0" dirty="0">
                          <a:latin typeface="Times New Roman"/>
                          <a:ea typeface="Times New Roman"/>
                          <a:cs typeface="Times New Roman"/>
                        </a:rPr>
                        <a:t>физкультуры и спорта в области массового спорта</a:t>
                      </a:r>
                    </a:p>
                  </a:txBody>
                  <a:tcPr marL="51442" marR="51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2 000,0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2 000,0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2 000,0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4613">
                <a:tc>
                  <a:txBody>
                    <a:bodyPr/>
                    <a:lstStyle/>
                    <a:p>
                      <a:pPr marR="21590" algn="l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Другие </a:t>
                      </a:r>
                      <a:r>
                        <a:rPr lang="ru-RU" sz="1600" b="1" i="0" dirty="0">
                          <a:latin typeface="Times New Roman"/>
                          <a:ea typeface="Times New Roman"/>
                          <a:cs typeface="Times New Roman"/>
                        </a:rPr>
                        <a:t>вопросы в области физической культуры и </a:t>
                      </a:r>
                      <a:r>
                        <a:rPr lang="ru-RU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спорта </a:t>
                      </a:r>
                      <a:r>
                        <a:rPr lang="ru-RU" sz="16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600" b="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централизованная</a:t>
                      </a:r>
                      <a:r>
                        <a:rPr lang="ru-RU" sz="1600" b="0" i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бухгалтерия</a:t>
                      </a:r>
                      <a:r>
                        <a:rPr lang="ru-RU" sz="1600" b="0" i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3 311,8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3 555,0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3 590,0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</a:rPr>
              <a:t> Структура статей расходов по разделу «Физкультура и спорт " Мамадышского муниципального района на 2023 года                                               </a:t>
            </a:r>
            <a:b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</a:rPr>
              <a:t>                                                                                                                      </a:t>
            </a: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</a:rPr>
              <a:t>(в млн.руб.)</a:t>
            </a:r>
            <a:endParaRPr lang="ru-RU" sz="20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142009" y="1340768"/>
          <a:ext cx="5725381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629049" y="1412776"/>
          <a:ext cx="777787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328498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Финансово-бюджетная палата Мамадышского </a:t>
            </a:r>
            <a:br>
              <a:rPr lang="ru-RU" sz="2800" dirty="0" smtClean="0"/>
            </a:br>
            <a:r>
              <a:rPr lang="ru-RU" sz="2800" dirty="0" smtClean="0"/>
              <a:t>муниципального района Республики Татарстан</a:t>
            </a:r>
            <a:br>
              <a:rPr lang="ru-RU" sz="2800" dirty="0" smtClean="0"/>
            </a:br>
            <a:r>
              <a:rPr lang="ru-RU" sz="2800" dirty="0" smtClean="0"/>
              <a:t>Адрес: 422190, Республика Татарстан , </a:t>
            </a:r>
            <a:r>
              <a:rPr lang="ru-RU" sz="2800" dirty="0" err="1" smtClean="0"/>
              <a:t>г.Мамадыш</a:t>
            </a:r>
            <a:r>
              <a:rPr lang="ru-RU" sz="2800" dirty="0" smtClean="0"/>
              <a:t>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ул.Карла Маркса, дом 16</a:t>
            </a:r>
            <a:br>
              <a:rPr lang="ru-RU" sz="2800" dirty="0" smtClean="0"/>
            </a:br>
            <a:r>
              <a:rPr lang="ru-RU" sz="2800" dirty="0" smtClean="0"/>
              <a:t>Телефон:8(85563) 3-13-38 руководитель</a:t>
            </a:r>
            <a:br>
              <a:rPr lang="ru-RU" sz="2800" dirty="0" smtClean="0"/>
            </a:br>
            <a:r>
              <a:rPr lang="ru-RU" sz="2800" dirty="0" smtClean="0"/>
              <a:t>Е-</a:t>
            </a:r>
            <a:r>
              <a:rPr lang="en-US" sz="2800" dirty="0" smtClean="0"/>
              <a:t>Mail</a:t>
            </a:r>
            <a:r>
              <a:rPr lang="ru-RU" sz="2800" dirty="0" smtClean="0"/>
              <a:t>:</a:t>
            </a:r>
            <a:r>
              <a:rPr lang="en-US" sz="2800" dirty="0" smtClean="0"/>
              <a:t>mama.fbp@tatar.ru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61325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 –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187624" y="2636912"/>
          <a:ext cx="6408712" cy="2723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178"/>
                <a:gridCol w="1602178"/>
                <a:gridCol w="1602178"/>
                <a:gridCol w="1602178"/>
              </a:tblGrid>
              <a:tr h="1625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5768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Поступающие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бюджет денежные средства, за исключением средств, являющихся источниками финансирования дефицита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Выплачиваемые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из бюджета денежные средства,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 исключением источников финансирования дефицита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Превышение расходов над его доходами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Превышение доходов бюджета над его расходами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764704"/>
            <a:ext cx="7700392" cy="90743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endParaRPr lang="ru-RU" sz="40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99592" y="1672134"/>
            <a:ext cx="7700392" cy="5069234"/>
          </a:xfrm>
        </p:spPr>
        <p:txBody>
          <a:bodyPr>
            <a:normAutofit/>
          </a:bodyPr>
          <a:lstStyle/>
          <a:p>
            <a:pPr algn="ctr"/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331641" y="1700808"/>
          <a:ext cx="6240015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0005"/>
                <a:gridCol w="2080005"/>
                <a:gridCol w="2080005"/>
              </a:tblGrid>
              <a:tr h="73850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9800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федеральные налоги и сборы,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региональные налоги, местные налоги, налоги по специальным налоговым режимам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 продажи муниципального имущества 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платежи от предоставления государством различных видов услуг, штрафы, санкции за нарушение законодательства, платежи  при пользовании природными ресурсами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поступления от других бюджетов (межбюджетные трансферты), организаций, граждан  (кроме налоговых и неналоговых доходов)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04856" cy="1008112"/>
          </a:xfrm>
        </p:spPr>
        <p:txBody>
          <a:bodyPr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включают в себя 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916832"/>
            <a:ext cx="7704856" cy="4752528"/>
          </a:xfrm>
        </p:spPr>
        <p:txBody>
          <a:bodyPr>
            <a:normAutofit/>
          </a:bodyPr>
          <a:lstStyle/>
          <a:p>
            <a:endParaRPr lang="ru-RU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1484785"/>
          <a:ext cx="7704856" cy="4705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1368152"/>
                <a:gridCol w="2232248"/>
                <a:gridCol w="2016224"/>
              </a:tblGrid>
              <a:tr h="6480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трансферты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569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Средства, предоставляемые одним бюджетом  бюджетной системы Российской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Федерации другому бюджету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Российской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Федерации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трансферты, предоставляемые  на безвозмездной  и безвозвратной основе  без установления направлений их использования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предоставляемые  бюджетам субъектов Российской Федерации в целях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софинансирования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расходных обязательств, возникающих при выполнении  полномочий органов  государственной власти  субъектов Российской Федерации по предметам ведения субъектов Российской Федерации и предметам совместного ведения Российской Федерации   и субъектов Российской Федерации , и расходных обязательств  по выполнению полномочий  органов местного самоуправления по вопросам местного значения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предоставляемые  бюджетам субъектов Российской Федерации в целях финансового обеспечения расходных обязательств субъектов Российской Федерации и (или) муниципальных образований, возникающих  при выполнении полномочий Российской Федерации, переданных для осуществления  органам государственной власти субъектов Российской Федерации  и (или) органам местного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смоуправления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установленном порядке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632848" cy="2088232"/>
          </a:xfrm>
        </p:spPr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Основные характеристики бюджета Мамадышского муниципального района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2023-2025 года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2708920"/>
          <a:ext cx="7632851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199"/>
                <a:gridCol w="1893199"/>
                <a:gridCol w="1893199"/>
                <a:gridCol w="1953254"/>
              </a:tblGrid>
              <a:tr h="972108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1559399,34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1576926,25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1619603,57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1559399,34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1576926,25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1619603,57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403160" cy="936104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Сведения о доходах Мамадышского муниципального района Республики Татарстан на 2023-2025 годы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1196752"/>
          <a:ext cx="7632847" cy="4957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1152128"/>
                <a:gridCol w="1224136"/>
                <a:gridCol w="1152127"/>
              </a:tblGrid>
              <a:tr h="4379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/>
                </a:tc>
              </a:tr>
              <a:tr h="1803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доходы – всего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452523,70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477805,70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510618,30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025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387695,70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412342,70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442978,30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1679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Акцизы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33500,00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33100,00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34200,00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025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25884,00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26919,00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27996,00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1679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Госпошлина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4266,00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4266,00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4266,00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803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Прочие (налог на добычу полезных ископаемых)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1178,00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1178,00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1178,00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7001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14123,90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14035,00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13947,00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181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5817,20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5652,00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5522,00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385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 природными ресурсами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308,00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308,00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308,00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71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7338,90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7375,00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7375,00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71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742,00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71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1092751,74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1085085,55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1095038,27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71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Дотации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46477,30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50509,90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57561,70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71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593936,10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578632,80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580247,40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07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448066,30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451670,85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452939,67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71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4272,00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4272,00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4289,50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924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1 559 399,34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1 576 926,25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1 619 603,57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187136" cy="648072"/>
          </a:xfrm>
        </p:spPr>
        <p:txBody>
          <a:bodyPr/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Сведения о расходах Мамадышского муниципального района Республики Татарстан на 2023-2025 годы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268760"/>
            <a:ext cx="7772400" cy="150971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764707"/>
          <a:ext cx="8496944" cy="6119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8"/>
                <a:gridCol w="432048"/>
                <a:gridCol w="288032"/>
                <a:gridCol w="648072"/>
                <a:gridCol w="720080"/>
                <a:gridCol w="576064"/>
              </a:tblGrid>
              <a:tr h="3240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расходов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Раздел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Подраздел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/>
                </a:tc>
              </a:tr>
              <a:tr h="11980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77413,64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78094,65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81375,27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1980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2943,00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2913,40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2929,00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58677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8230,80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8488,80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9138,80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1980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Функционирование органов исполнительной власти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29549,90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29593,70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30865,30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2978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Составление (изменение) списков кандидатов в присяжные заседатели федеральных судов общей юрисдикции в Российской Федерации за счет средств федерального бюджета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3,50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3,40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3,10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1980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6603,10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6835,50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7470,30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3038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Резервный фонд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5505,70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5505,70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5505,70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62630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Другие общегосударственные расходы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24577,64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24754,15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25463,07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1980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3919,00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4103,70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4254,6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1980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Мобилизационная и вневойсковая подготовка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3919,00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4103,70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4254,6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1980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6248,00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6294,60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6472,70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0947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Защита населения и территории от  чрезвычайных ситуаций природного и техногенного характера, гражданская оборона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2711,60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2727,10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2789,90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1980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3536,40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3567,50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3682,80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1980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36926,50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36526,50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37626,50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1980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Сельское хозяйство и рыболовство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1883,10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1883,10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1883,10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3320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Водное хозяйство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1543,40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1543,40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1543,40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1980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33500,00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33100,00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34200,00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3158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10389,90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24272,00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57008,00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1980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Жилищное хозяйство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6389,90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4272,00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25008,00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1980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4000,00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20000,00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32000,00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1980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1486,00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1486,00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1486,00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1980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объектов растительного и животного мира и среды их обитания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1486,00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1486,00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7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1486,00</a:t>
                      </a:r>
                      <a:endParaRPr kumimoji="0" lang="ru-RU" sz="7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1980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1024419,40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1027623,10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1032315,10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43359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247839,40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247837,50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249737,50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1980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Общее 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636414,30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644857,90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647192,30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1980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дополнительного образования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55183,60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55328,90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55486,50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3158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42310,30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36853,50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36927,90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4847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09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42671,80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42745,30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42971,00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1980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174180,00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174848,80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175560,20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1980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168942,30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170580,40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171271,80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3158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5237,70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4268,40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4288,40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1980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733,90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763,20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793,90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1980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Санитарно-эпидемиологическое благополучие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733,90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763,20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793,90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1980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37250,00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38218,80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39173,20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1980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2165,80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2252,40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2342,40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1980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1349,90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1349,90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1349,90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1980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Охрана семьи и детства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33734,30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34616,50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35480,90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1980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94965,20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94800,10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95724,50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1980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89653,40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89245,10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90134,50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1980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Массовый спорт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2000,00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2000,00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2000,00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1980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Другие вопросы в области физической культуры и спорта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3311,80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3555,00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3590,00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3824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 общего характера бюджетам муниципальных образований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91467,30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89894,80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87813,60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1980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Дотации на выравнивание бюджетной обеспеченности бюджетам муниципальных образований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91467,30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89894,80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87813,60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829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РАСХОДОВ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305800" cy="85496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Структура расходов социально-культурной сферы  бюджета Мамадышского муниципального района по годам </a:t>
            </a:r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21022" y="1988841"/>
          <a:ext cx="8299451" cy="4464494"/>
        </p:xfrm>
        <a:graphic>
          <a:graphicData uri="http://schemas.openxmlformats.org/drawingml/2006/table">
            <a:tbl>
              <a:tblPr/>
              <a:tblGrid>
                <a:gridCol w="3196058"/>
                <a:gridCol w="1699873"/>
                <a:gridCol w="1701760"/>
                <a:gridCol w="1701760"/>
              </a:tblGrid>
              <a:tr h="861411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Прогноз (тыс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рублей)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0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2025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социально-культурную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сферу,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том числе: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1 331 548,5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1 336 254,0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1 343 566,9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  <a:cs typeface="Times New Roman"/>
                        </a:rPr>
                        <a:t>1 024 419,40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  <a:cs typeface="Times New Roman"/>
                        </a:rPr>
                        <a:t>1 027 623,10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  <a:cs typeface="Times New Roman"/>
                        </a:rPr>
                        <a:t>1 032 315,10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  <a:endParaRPr lang="ru-RU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174 </a:t>
                      </a: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180,50</a:t>
                      </a:r>
                      <a:endParaRPr lang="ru-RU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174 848,80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175 560,20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Здравоохранение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733,90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763,20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793,90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Социальная </a:t>
                      </a: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политика</a:t>
                      </a:r>
                    </a:p>
                  </a:txBody>
                  <a:tcPr marL="51442" marR="51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37 250,00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38 218,80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39 173,20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</a:p>
                  </a:txBody>
                  <a:tcPr marL="51442" marR="51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  <a:cs typeface="Times New Roman"/>
                        </a:rPr>
                        <a:t>94 965,20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94 800,10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95 724,50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1088" y="332656"/>
            <a:ext cx="7183733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Распределение бюджетных ассигнований по  разделу «Образование»  </a:t>
            </a:r>
            <a:br>
              <a:rPr lang="ru-RU" sz="2400" b="1" dirty="0" smtClean="0"/>
            </a:br>
            <a:r>
              <a:rPr lang="ru-RU" sz="2400" b="1" dirty="0" smtClean="0"/>
              <a:t> на 2023-2025 годы</a:t>
            </a:r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21023" y="1628800"/>
          <a:ext cx="8371457" cy="4824535"/>
        </p:xfrm>
        <a:graphic>
          <a:graphicData uri="http://schemas.openxmlformats.org/drawingml/2006/table">
            <a:tbl>
              <a:tblPr/>
              <a:tblGrid>
                <a:gridCol w="3654074"/>
                <a:gridCol w="1572461"/>
                <a:gridCol w="1572461"/>
                <a:gridCol w="1572461"/>
              </a:tblGrid>
              <a:tr h="80510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Прогноз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84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620"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2025г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7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Образование – всего, в т.ч.</a:t>
                      </a: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1 024 419,4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1 027 623,10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1 032 315,10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7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Дошкольное образование</a:t>
                      </a: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247 839,4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247 837,5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  <a:cs typeface="Times New Roman"/>
                        </a:rPr>
                        <a:t>249 737,5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7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Общее образование</a:t>
                      </a: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691 597,9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  <a:cs typeface="Times New Roman"/>
                        </a:rPr>
                        <a:t>700 186,8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702 678,8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7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  <a:cs typeface="Times New Roman"/>
                        </a:rPr>
                        <a:t>Молодежная политика и оздоровление детей</a:t>
                      </a: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42 310,3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36 853,5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36 927,9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образования</a:t>
                      </a:r>
                    </a:p>
                  </a:txBody>
                  <a:tcPr marL="66101" marR="66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42 671,8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  <a:cs typeface="Times New Roman"/>
                        </a:rPr>
                        <a:t>42 745,3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42 971,0</a:t>
                      </a:r>
                    </a:p>
                  </a:txBody>
                  <a:tcPr marL="51442" marR="514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1774</TotalTime>
  <Words>1391</Words>
  <Application>Microsoft Office PowerPoint</Application>
  <PresentationFormat>Экран (4:3)</PresentationFormat>
  <Paragraphs>576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     Бюджет  Мамадышского муниципального района Республики Татарстан   на 2023 год и на плановый период 2024 и 2025 годов</vt:lpstr>
      <vt:lpstr>Слайд 2</vt:lpstr>
      <vt:lpstr>Доходы</vt:lpstr>
      <vt:lpstr>Безвозмездные поступления включают в себя :</vt:lpstr>
      <vt:lpstr>Основные характеристики бюджета Мамадышского муниципального района  на 2023-2025 года</vt:lpstr>
      <vt:lpstr>Сведения о доходах Мамадышского муниципального района Республики Татарстан на 2023-2025 годы  </vt:lpstr>
      <vt:lpstr>Сведения о расходах Мамадышского муниципального района Республики Татарстан на 2023-2025 годы</vt:lpstr>
      <vt:lpstr>Структура расходов социально-культурной сферы  бюджета Мамадышского муниципального района по годам </vt:lpstr>
      <vt:lpstr>Распределение бюджетных ассигнований по  разделу «Образование»    на 2023-2025 годы</vt:lpstr>
      <vt:lpstr>Структура статей расходов по разделу "Образование" Мамадышского муниципального района на 2023 года                                                                                                                                                                      (в млн.руб.)  </vt:lpstr>
      <vt:lpstr>Распределение бюджетных ассигнований по разделу «Культура» </vt:lpstr>
      <vt:lpstr> Структура статей расходов по разделу «Культура " Мамадышского муниципального района на 2023 года                                                                                                                                                                      (в млн.руб.)</vt:lpstr>
      <vt:lpstr>Структура расходов раздела «Физическая культура и спорт»</vt:lpstr>
      <vt:lpstr> Структура статей расходов по разделу «Физкультура и спорт " Мамадышского муниципального района на 2023 года                                                                                                                                                                      (в млн.руб.)</vt:lpstr>
      <vt:lpstr>   Финансово-бюджетная палата Мамадышского  муниципального района Республики Татарстан Адрес: 422190, Республика Татарстан , г.Мамадыш,  ул.Карла Маркса, дом 16 Телефон:8(85563) 3-13-38 руководитель Е-Mail:mama.fbp@tatar.ru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руководителя  Финансово-бюджетной палаты Сергеева А.М.  по бюджету Мамадышского муниципального района на 2014 год и плановый период 2015-2016 годов</dc:title>
  <dc:creator>mama-admin-to</dc:creator>
  <cp:lastModifiedBy>mama-mamadysh</cp:lastModifiedBy>
  <cp:revision>361</cp:revision>
  <dcterms:created xsi:type="dcterms:W3CDTF">2013-11-07T11:31:28Z</dcterms:created>
  <dcterms:modified xsi:type="dcterms:W3CDTF">2023-02-27T16:13:27Z</dcterms:modified>
</cp:coreProperties>
</file>