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303" r:id="rId2"/>
    <p:sldId id="301" r:id="rId3"/>
    <p:sldId id="268" r:id="rId4"/>
    <p:sldId id="263" r:id="rId5"/>
    <p:sldId id="258" r:id="rId6"/>
    <p:sldId id="278" r:id="rId7"/>
    <p:sldId id="274" r:id="rId8"/>
    <p:sldId id="279" r:id="rId9"/>
    <p:sldId id="280" r:id="rId10"/>
    <p:sldId id="298" r:id="rId11"/>
    <p:sldId id="283" r:id="rId12"/>
    <p:sldId id="300" r:id="rId13"/>
    <p:sldId id="302" r:id="rId14"/>
    <p:sldId id="292" r:id="rId15"/>
    <p:sldId id="296" r:id="rId16"/>
    <p:sldId id="291" r:id="rId17"/>
    <p:sldId id="275" r:id="rId18"/>
    <p:sldId id="304" r:id="rId19"/>
  </p:sldIdLst>
  <p:sldSz cx="12190413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E838"/>
    <a:srgbClr val="D557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2299" autoAdjust="0"/>
  </p:normalViewPr>
  <p:slideViewPr>
    <p:cSldViewPr>
      <p:cViewPr>
        <p:scale>
          <a:sx n="90" d="100"/>
          <a:sy n="90" d="100"/>
        </p:scale>
        <p:origin x="-1338" y="-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ma-mamadysh\Desktop\&#1044;&#1080;&#1072;&#1075;&#1088;&#1072;&#1084;&#1084;&#1072;%20&#1074;%20Microsoft%20Office%20PowerPoint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ma-mamadysh\Desktop\&#1044;&#1080;&#1072;&#1075;&#1088;&#1072;&#1084;&#1084;&#1072;%20&#1074;%20Microsoft%20Office%20PowerPoint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006148859805344"/>
          <c:y val="9.8336301443670671E-2"/>
          <c:w val="0.59858449985418449"/>
          <c:h val="0.7920268590254286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D55709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375,5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543,1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598,0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11 мес 2021 г.</c:v>
                </c:pt>
                <c:pt idx="1">
                  <c:v>11 мес 2022 г.</c:v>
                </c:pt>
                <c:pt idx="2">
                  <c:v>11 мес 2023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355.3</c:v>
                </c:pt>
                <c:pt idx="1">
                  <c:v>375.4</c:v>
                </c:pt>
                <c:pt idx="2">
                  <c:v>591.4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977,6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1107,6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1213,0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11 мес 2021 г.</c:v>
                </c:pt>
                <c:pt idx="1">
                  <c:v>11 мес 2022 г.</c:v>
                </c:pt>
                <c:pt idx="2">
                  <c:v>11 мес 2023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864.5</c:v>
                </c:pt>
                <c:pt idx="1">
                  <c:v>977.6</c:v>
                </c:pt>
                <c:pt idx="2">
                  <c:v>1107.5999999999999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11 мес 2021 г.</c:v>
                </c:pt>
                <c:pt idx="1">
                  <c:v>11 мес 2022 г.</c:v>
                </c:pt>
                <c:pt idx="2">
                  <c:v>11 мес 2023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overlap val="100"/>
        <c:axId val="135208320"/>
        <c:axId val="134247552"/>
      </c:barChart>
      <c:catAx>
        <c:axId val="1352083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247552"/>
        <c:crosses val="autoZero"/>
        <c:auto val="1"/>
        <c:lblAlgn val="ctr"/>
        <c:lblOffset val="100"/>
      </c:catAx>
      <c:valAx>
        <c:axId val="13424755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Млн.</a:t>
                </a:r>
                <a:r>
                  <a:rPr lang="ru-RU" baseline="0" dirty="0" smtClean="0"/>
                  <a:t> руб.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"/>
              <c:y val="1.0764478451336899E-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208320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566703153137248"/>
          <c:y val="3.0206933188957341E-2"/>
          <c:w val="0.8421152737073786"/>
          <c:h val="0.82035055572854976"/>
        </c:manualLayout>
      </c:layout>
      <c:pie3D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-0.18769677873093471"/>
                  <c:y val="-0.268377837897893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Ф</a:t>
                    </a:r>
                    <a:r>
                      <a:rPr lang="ru-RU" dirty="0"/>
                      <a:t>онд оплаты </a:t>
                    </a:r>
                    <a:r>
                      <a:rPr lang="ru-RU" dirty="0" smtClean="0"/>
                      <a:t>труда;881,9; 76,5%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24F-4B0A-A303-810F027D9058}"/>
                </c:ext>
              </c:extLst>
            </c:dLbl>
            <c:dLbl>
              <c:idx val="1"/>
              <c:layout>
                <c:manualLayout>
                  <c:x val="3.2096383131480791E-2"/>
                  <c:y val="0.1849060980704829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К</a:t>
                    </a:r>
                    <a:r>
                      <a:rPr lang="ru-RU" dirty="0" smtClean="0"/>
                      <a:t>оммунальные </a:t>
                    </a:r>
                    <a:r>
                      <a:rPr lang="ru-RU" dirty="0"/>
                      <a:t>услуги; </a:t>
                    </a:r>
                    <a:r>
                      <a:rPr lang="ru-RU" dirty="0" smtClean="0"/>
                      <a:t>71,5; 6,2%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87-4052-9506-F38A1CF99165}"/>
                </c:ext>
              </c:extLst>
            </c:dLbl>
            <c:dLbl>
              <c:idx val="2"/>
              <c:layout>
                <c:manualLayout>
                  <c:x val="-3.4648479150023496E-2"/>
                  <c:y val="3.4952948170924561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О</a:t>
                    </a:r>
                    <a:r>
                      <a:rPr lang="ru-RU" dirty="0" smtClean="0"/>
                      <a:t>рганизация питания; 55,5; 4,8%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4F-4B0A-A303-810F027D905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/>
                      <a:t>Н</a:t>
                    </a:r>
                    <a:r>
                      <a:rPr lang="ru-RU"/>
                      <a:t>алоги; </a:t>
                    </a:r>
                    <a:r>
                      <a:rPr lang="ru-RU" smtClean="0"/>
                      <a:t>4,8; 0,7%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24F-4B0A-A303-810F027D9058}"/>
                </c:ext>
              </c:extLst>
            </c:dLbl>
            <c:dLbl>
              <c:idx val="4"/>
              <c:layout>
                <c:manualLayout>
                  <c:x val="1.0143590196327445E-2"/>
                  <c:y val="-8.383184341020086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Р</a:t>
                    </a:r>
                    <a:r>
                      <a:rPr lang="ru-RU" dirty="0"/>
                      <a:t>аботы, услуги по содержанию имущества; </a:t>
                    </a:r>
                    <a:r>
                      <a:rPr lang="ru-RU" dirty="0" smtClean="0"/>
                      <a:t>40,4; 3,5%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287-4052-9506-F38A1CF99165}"/>
                </c:ext>
              </c:extLst>
            </c:dLbl>
            <c:dLbl>
              <c:idx val="5"/>
              <c:layout>
                <c:manualLayout>
                  <c:x val="0.16061059790418133"/>
                  <c:y val="-0.152719605229048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Л</a:t>
                    </a:r>
                    <a:r>
                      <a:rPr lang="ru-RU" dirty="0" smtClean="0"/>
                      <a:t>етний отдых </a:t>
                    </a:r>
                    <a:r>
                      <a:rPr lang="ru-RU" dirty="0"/>
                      <a:t>детей; </a:t>
                    </a:r>
                    <a:r>
                      <a:rPr lang="ru-RU" dirty="0" smtClean="0"/>
                      <a:t>15,4; 1,3%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24F-4B0A-A303-810F027D9058}"/>
                </c:ext>
              </c:extLst>
            </c:dLbl>
            <c:dLbl>
              <c:idx val="6"/>
              <c:layout>
                <c:manualLayout>
                  <c:x val="0.15819155998277509"/>
                  <c:y val="8.659439074670771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</a:t>
                    </a:r>
                    <a:r>
                      <a:rPr lang="ru-RU" dirty="0"/>
                      <a:t>рочие ; </a:t>
                    </a:r>
                    <a:r>
                      <a:rPr lang="ru-RU" dirty="0" smtClean="0"/>
                      <a:t>80,6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7,0%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3.5406588750397242E-3"/>
                  <c:y val="-5.6739722821272036E-2"/>
                </c:manualLayout>
              </c:layout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87-4052-9506-F38A1CF99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kern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Лист1!$A$1:$A$7</c:f>
              <c:strCache>
                <c:ptCount val="7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Питание</c:v>
                </c:pt>
                <c:pt idx="3">
                  <c:v>Налоги</c:v>
                </c:pt>
                <c:pt idx="4">
                  <c:v>Работы, услуги по содержанию имущества</c:v>
                </c:pt>
                <c:pt idx="5">
                  <c:v>Летний отдых детей</c:v>
                </c:pt>
                <c:pt idx="6">
                  <c:v>Прочие 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403.2</c:v>
                </c:pt>
                <c:pt idx="1">
                  <c:v>28.1</c:v>
                </c:pt>
                <c:pt idx="2">
                  <c:v>8.9</c:v>
                </c:pt>
                <c:pt idx="3">
                  <c:v>5.0999999999999996</c:v>
                </c:pt>
                <c:pt idx="4">
                  <c:v>32.6</c:v>
                </c:pt>
                <c:pt idx="5">
                  <c:v>4.5999999999999996</c:v>
                </c:pt>
                <c:pt idx="6">
                  <c:v>106.6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287-4052-9506-F38A1CF99165}"/>
            </c:ext>
          </c:extLst>
        </c:ser>
      </c:pie3DChart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7558913789453427E-2"/>
          <c:y val="3.8339727853678382E-2"/>
          <c:w val="0.89163861248121601"/>
          <c:h val="0.87258417253486364"/>
        </c:manualLayout>
      </c:layout>
      <c:pie3DChart>
        <c:varyColors val="1"/>
        <c:ser>
          <c:idx val="0"/>
          <c:order val="0"/>
          <c:explosion val="9"/>
          <c:dLbls>
            <c:dLbl>
              <c:idx val="0"/>
              <c:layout>
                <c:manualLayout>
                  <c:x val="-0.27397391414103234"/>
                  <c:y val="-5.4508212938288621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/>
                      <a:t>Фонд оплаты труда; </a:t>
                    </a:r>
                    <a:r>
                      <a:rPr lang="ru-RU" dirty="0" smtClean="0"/>
                      <a:t>186,4; 91,6%</a:t>
                    </a:r>
                    <a:endParaRPr lang="ru-RU" dirty="0"/>
                  </a:p>
                </c:rich>
              </c:tx>
              <c:spPr/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2.7343197895828852E-2"/>
                  <c:y val="6.955943251358680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Р</a:t>
                    </a:r>
                    <a:r>
                      <a:rPr lang="ru-RU" sz="1600" b="1" dirty="0"/>
                      <a:t>аботы, услуги по содержанию имущества; </a:t>
                    </a:r>
                    <a:r>
                      <a:rPr lang="ru-RU" sz="1600" b="1" dirty="0" smtClean="0"/>
                      <a:t>6,2; 3,0%</a:t>
                    </a:r>
                    <a:endParaRPr lang="ru-RU" sz="1600" b="1" dirty="0"/>
                  </a:p>
                </c:rich>
              </c:tx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10-47BE-8CA5-20D2E1F99ED9}"/>
                </c:ext>
              </c:extLst>
            </c:dLbl>
            <c:dLbl>
              <c:idx val="2"/>
              <c:layout>
                <c:manualLayout>
                  <c:x val="-7.7876784236334349E-3"/>
                  <c:y val="-8.7864095770181228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/>
                      <a:t>Коммунальные услуги; </a:t>
                    </a:r>
                    <a:r>
                      <a:rPr lang="ru-RU" dirty="0" smtClean="0"/>
                      <a:t>3,6; 1,8%</a:t>
                    </a:r>
                    <a:endParaRPr lang="ru-RU" dirty="0"/>
                  </a:p>
                </c:rich>
              </c:tx>
              <c:spPr/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F40-4699-A25E-C24CC8670BCC}"/>
                </c:ext>
              </c:extLst>
            </c:dLbl>
            <c:dLbl>
              <c:idx val="3"/>
              <c:layout>
                <c:manualLayout>
                  <c:x val="5.8013688416995522E-2"/>
                  <c:y val="-0.10530736310881735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/>
                      <a:t>Прочие; </a:t>
                    </a:r>
                    <a:r>
                      <a:rPr lang="ru-RU" dirty="0" smtClean="0"/>
                      <a:t>7,3; 3,6%</a:t>
                    </a:r>
                    <a:endParaRPr lang="ru-RU" dirty="0"/>
                  </a:p>
                </c:rich>
              </c:tx>
              <c:spPr/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F40-4699-A25E-C24CC8670B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Фонд оплаты труда</c:v>
                </c:pt>
                <c:pt idx="1">
                  <c:v>Работы, услуги по содержанию имущества</c:v>
                </c:pt>
                <c:pt idx="2">
                  <c:v>Коммунальные услуги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62.5</c:v>
                </c:pt>
                <c:pt idx="1">
                  <c:v>4.4000000000000004</c:v>
                </c:pt>
                <c:pt idx="2">
                  <c:v>1.5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10-47BE-8CA5-20D2E1F99ED9}"/>
            </c:ext>
          </c:extLst>
        </c:ser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5298560576602668"/>
          <c:y val="3.25902227079874E-2"/>
          <c:w val="0.8421152737073786"/>
          <c:h val="0.82035055572854976"/>
        </c:manualLayout>
      </c:layout>
      <c:pie3DChart>
        <c:varyColors val="1"/>
        <c:ser>
          <c:idx val="0"/>
          <c:order val="0"/>
          <c:dPt>
            <c:idx val="0"/>
            <c:explosion val="11"/>
          </c:dPt>
          <c:dPt>
            <c:idx val="1"/>
            <c:explosion val="5"/>
          </c:dPt>
          <c:dPt>
            <c:idx val="4"/>
            <c:explosion val="8"/>
          </c:dPt>
          <c:dLbls>
            <c:dLbl>
              <c:idx val="0"/>
              <c:layout>
                <c:manualLayout>
                  <c:x val="-0.15987652606500519"/>
                  <c:y val="-0.32856150666549788"/>
                </c:manualLayout>
              </c:layout>
              <c:tx>
                <c:rich>
                  <a:bodyPr/>
                  <a:lstStyle/>
                  <a:p>
                    <a:pPr>
                      <a:defRPr sz="1600" b="1" i="0" kern="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Фонд оплаты труда; </a:t>
                    </a:r>
                    <a:r>
                      <a:rPr lang="ru-RU" sz="1600" dirty="0" smtClean="0"/>
                      <a:t>67,9; 63,8%</a:t>
                    </a:r>
                    <a:endParaRPr lang="ru-RU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</c:dLbl>
            <c:dLbl>
              <c:idx val="1"/>
              <c:layout>
                <c:manualLayout>
                  <c:x val="2.3522849313039277E-2"/>
                  <c:y val="0.1729890372541189"/>
                </c:manualLayout>
              </c:layout>
              <c:tx>
                <c:rich>
                  <a:bodyPr/>
                  <a:lstStyle/>
                  <a:p>
                    <a:pPr>
                      <a:defRPr sz="1600" b="1" i="0" kern="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Коммунальные услуги; </a:t>
                    </a:r>
                    <a:r>
                      <a:rPr lang="ru-RU" sz="1600" dirty="0" smtClean="0"/>
                      <a:t>21,4; 20,1%</a:t>
                    </a:r>
                    <a:endParaRPr lang="ru-RU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87-4052-9506-F38A1CF9916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287-4052-9506-F38A1CF99165}"/>
                </c:ext>
              </c:extLst>
            </c:dLbl>
            <c:dLbl>
              <c:idx val="3"/>
              <c:layout>
                <c:manualLayout>
                  <c:x val="-3.694062928193164E-2"/>
                  <c:y val="-6.5348782567702685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kern="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Налоги; </a:t>
                    </a:r>
                    <a:r>
                      <a:rPr lang="ru-RU" sz="1600" dirty="0" smtClean="0"/>
                      <a:t>7,3; 6,8%</a:t>
                    </a:r>
                    <a:endParaRPr lang="ru-RU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</c:dLbl>
            <c:dLbl>
              <c:idx val="4"/>
              <c:layout>
                <c:manualLayout>
                  <c:x val="1.6442424607142535E-2"/>
                  <c:y val="-0.10904175061629827"/>
                </c:manualLayout>
              </c:layout>
              <c:tx>
                <c:rich>
                  <a:bodyPr/>
                  <a:lstStyle/>
                  <a:p>
                    <a:pPr>
                      <a:defRPr sz="1600" b="1" i="0" kern="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/>
                      <a:t>Работы, услуги по содержанию имущества</a:t>
                    </a:r>
                    <a:r>
                      <a:rPr lang="ru-RU" sz="1600" dirty="0" smtClean="0"/>
                      <a:t>;</a:t>
                    </a:r>
                  </a:p>
                  <a:p>
                    <a:pPr>
                      <a:defRPr sz="1600" b="1" i="0" kern="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/>
                      <a:t> 2,6; 2,5%</a:t>
                    </a:r>
                    <a:endParaRPr lang="ru-RU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287-4052-9506-F38A1CF99165}"/>
                </c:ext>
              </c:extLst>
            </c:dLbl>
            <c:dLbl>
              <c:idx val="6"/>
              <c:layout>
                <c:manualLayout>
                  <c:x val="0.13924296458458391"/>
                  <c:y val="9.4433169397454067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kern="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/>
                      <a:t>Прочие; 7,2; 6,8%</a:t>
                    </a:r>
                    <a:endParaRPr lang="ru-RU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</c:dLbl>
            <c:dLbl>
              <c:idx val="7"/>
              <c:layout>
                <c:manualLayout>
                  <c:x val="-3.5406588750397242E-3"/>
                  <c:y val="-5.6739722821271904E-2"/>
                </c:manualLayout>
              </c:layout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87-4052-9506-F38A1CF99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kern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Лист1!$A$1:$A$7</c:f>
              <c:strCache>
                <c:ptCount val="7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Питание</c:v>
                </c:pt>
                <c:pt idx="3">
                  <c:v>Налоги</c:v>
                </c:pt>
                <c:pt idx="4">
                  <c:v>Работы, услуги по содержанию имущества</c:v>
                </c:pt>
                <c:pt idx="5">
                  <c:v>Летний отдых детей</c:v>
                </c:pt>
                <c:pt idx="6">
                  <c:v>Прочие 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403.2</c:v>
                </c:pt>
                <c:pt idx="1">
                  <c:v>28.1</c:v>
                </c:pt>
                <c:pt idx="2">
                  <c:v>8.9</c:v>
                </c:pt>
                <c:pt idx="3">
                  <c:v>5.0999999999999996</c:v>
                </c:pt>
                <c:pt idx="4">
                  <c:v>32.6</c:v>
                </c:pt>
                <c:pt idx="5">
                  <c:v>4.5999999999999996</c:v>
                </c:pt>
                <c:pt idx="6">
                  <c:v>106.6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287-4052-9506-F38A1CF99165}"/>
            </c:ext>
          </c:extLst>
        </c:ser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7812C-380E-4DE5-B0AC-49F50D3FE302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B8611-CDDC-4070-8844-21E83FD90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B8611-CDDC-4070-8844-21E83FD90A7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15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B8611-CDDC-4070-8844-21E83FD90A7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8"/>
            <a:ext cx="105142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091" y="365126"/>
            <a:ext cx="10514231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38091" y="1825625"/>
            <a:ext cx="10514231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6887C-F468-4E1E-BFE4-E77F492F75B4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2D2C3535-9D71-4F8F-AF6E-D414E2B0F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309" y="188640"/>
            <a:ext cx="10467501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dirty="0" smtClean="0"/>
              <a:t/>
            </a:r>
            <a:br>
              <a:rPr lang="ru-RU" sz="8900" dirty="0" smtClean="0"/>
            </a:b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юджет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Мамадышского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Татарстан  </a:t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на 2024 год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на плановый период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и 2026 годов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054646" y="188640"/>
            <a:ext cx="9217024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Структура статей расходов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отрасли "Образование" Мамадышского муниципального района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Республики Татарстан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 на 2024 год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в млн. руб.)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342678" y="119675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669" y="188640"/>
            <a:ext cx="9001001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Распределение бюджетных ассигнований по  разделу «Культура»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Мамадышского муниципального района Республики Татарстан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 2024 год и плановый период 2025-2026 годов.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42678" y="1412778"/>
          <a:ext cx="9001000" cy="4527048"/>
        </p:xfrm>
        <a:graphic>
          <a:graphicData uri="http://schemas.openxmlformats.org/drawingml/2006/table">
            <a:tbl>
              <a:tblPr/>
              <a:tblGrid>
                <a:gridCol w="2105175"/>
                <a:gridCol w="1279201"/>
                <a:gridCol w="1080120"/>
                <a:gridCol w="1080120"/>
                <a:gridCol w="1152128"/>
                <a:gridCol w="720080"/>
                <a:gridCol w="720080"/>
                <a:gridCol w="864096"/>
              </a:tblGrid>
              <a:tr h="5760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Утвержден-ный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2023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. руб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. руб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общей сумме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2024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2025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2026г.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2024г.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2025г.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2026г.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 всего,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174 180,50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203 490,50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204 422,10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205 470,20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 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Музеи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8 235,90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10 220,10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10 620,10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10 870,40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Централизованная библиотечная система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41 744,80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53 749,10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53749,10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53 949,10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деятельности домов культуры и клубов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116 262,00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131  944,50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132 376,10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132 962,90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64,85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64,76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Мероприятия в области культуры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2 700,10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2 700,10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2 700,10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2 701,10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вопросы в области культуры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5 237,70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4 876,70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4 976,70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4 986,70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271422" y="115888"/>
            <a:ext cx="9179317" cy="15128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Структура статей расходов  отрасли «Культура" Мамадышского муниципального района Республики Татарстан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 2024 год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(в млн. руб.)</a:t>
            </a:r>
            <a:endParaRPr lang="ru-RU" sz="1600" b="1" dirty="0"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14686" y="1340768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661" y="332656"/>
            <a:ext cx="9145017" cy="128701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Структура расходов социально-культурной сферы  бюджета Мамадышского муниципального района Республики Татарстан на 2024 год и плановый период 2025-2026 годов.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98662" y="1556792"/>
          <a:ext cx="9145017" cy="4884364"/>
        </p:xfrm>
        <a:graphic>
          <a:graphicData uri="http://schemas.openxmlformats.org/drawingml/2006/table">
            <a:tbl>
              <a:tblPr/>
              <a:tblGrid>
                <a:gridCol w="2164533"/>
                <a:gridCol w="1345520"/>
                <a:gridCol w="1151240"/>
                <a:gridCol w="1152518"/>
                <a:gridCol w="1152518"/>
                <a:gridCol w="726515"/>
                <a:gridCol w="726515"/>
                <a:gridCol w="725658"/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расходов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Утвержден- </a:t>
                      </a:r>
                      <a:r>
                        <a:rPr lang="ru-RU" sz="15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план 2023 (тыс.руб.)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(тыс.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роста к базовому 2023 году, 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2024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2025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2024г.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2025г.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2026г.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 на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социально-культурную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сферу,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1 331 549,00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1 498 818,80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1 508 925,30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1 519 302,40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112,56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113,32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114,10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 1 024 419,40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1 152 854,10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1 159 370,80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1 165 915,10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112,54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113,17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113,71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174 180,50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203 490,50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204 422,10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205 470,20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116,83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117,36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117,96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733,90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754,00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779,30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806,50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102,74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106,19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109,89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политика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37 250,00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35 228,00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36 109,20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36 992,30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94,57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96,94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99,31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 и 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94 965,20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106 492,20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108 243,90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110 118,30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112,14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113,98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115,96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646" y="260648"/>
            <a:ext cx="9865096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Распределение бюджетных ассигнований по  разделу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«Физическая культура и спорт»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Мамадышского муниципального района Республики Татарстан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 2024 год и плановый период 2025-2026 годов.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70669" y="1412776"/>
          <a:ext cx="9577064" cy="5171018"/>
        </p:xfrm>
        <a:graphic>
          <a:graphicData uri="http://schemas.openxmlformats.org/drawingml/2006/table">
            <a:tbl>
              <a:tblPr/>
              <a:tblGrid>
                <a:gridCol w="2343047"/>
                <a:gridCol w="1356501"/>
                <a:gridCol w="1181963"/>
                <a:gridCol w="1206967"/>
                <a:gridCol w="1206967"/>
                <a:gridCol w="760838"/>
                <a:gridCol w="760838"/>
                <a:gridCol w="759943"/>
              </a:tblGrid>
              <a:tr h="94754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Утвержден-ный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план 2023 (тыс.руб.)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(тыс.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общей сумме расходов (%)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2024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2025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2026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2024г.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2025г.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2026г.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 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94 965,20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 106 492,20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108 243,90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110 118,30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подведомственных учреждений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89 653,4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8 566,00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8 690,00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8 852,40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8,04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8,04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Мероприятия физкультуры и спорта в области массового спорта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2 000,0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1,88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1,85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Спортивные школы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80 429,00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92 387,00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93 631,50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9 5008,50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86,75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86,28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3 311,8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3 539,20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3 922,40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4 257,40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3,86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678" y="365127"/>
            <a:ext cx="10009644" cy="111965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Структура статей расходов по разделу «Физкультура и спорт " Мамадышского муниципального района Республики Татарстан на 2024 год                                              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 млн.руб.)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5640" y="1340768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342678" y="1529408"/>
          <a:ext cx="9505056" cy="593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638" y="188640"/>
            <a:ext cx="9793088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Структура расходной части бюджета Мамадышского муниципального района Республики Татарстан на 2024 год и плановый период 2025-2026 годов.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54645" y="1196752"/>
          <a:ext cx="9721080" cy="4897364"/>
        </p:xfrm>
        <a:graphic>
          <a:graphicData uri="http://schemas.openxmlformats.org/drawingml/2006/table">
            <a:tbl>
              <a:tblPr/>
              <a:tblGrid>
                <a:gridCol w="2589723"/>
                <a:gridCol w="1282901"/>
                <a:gridCol w="1185497"/>
                <a:gridCol w="1264531"/>
                <a:gridCol w="1138217"/>
                <a:gridCol w="837613"/>
                <a:gridCol w="711299"/>
                <a:gridCol w="711299"/>
              </a:tblGrid>
              <a:tr h="27965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Утвержден-ный</a:t>
                      </a:r>
                      <a:endParaRPr kumimoji="0" lang="ru-RU" sz="1300" b="1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 2023</a:t>
                      </a:r>
                      <a:r>
                        <a:rPr kumimoji="0" lang="ru-RU" sz="1300" b="1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 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(тыс.руб.)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(тыс. рублей)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 ,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расходов,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том числе: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 559 399,34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1 761 145,44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1 822 645,37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1 804 496,59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77 413,64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75 786,54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78 887,07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81 612,19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3 919,00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4 497,60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4 951,60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5426,70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6 248,00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7 134,50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7 386,50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7 614,90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36 926,50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49 924,00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42 858,80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44 072,30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10 389,90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23 598,20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78 263,40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42 318,90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1 486,00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2 226,00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2 226,00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2 226,00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 1 024 419,40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1 152 854,10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1 159 370,80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1 165 915,10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174 180,50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203 490,50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204 422,10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205 470,20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(субвенция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 противоэпидемические мероприятия)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733,90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754,00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779,30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806,50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37 250,00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35 228,00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36 109,20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36 992,30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94 965,20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106 492,20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108 243,90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110 118,30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91 467,30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99 159,80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99 146,70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101 923,20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42678" y="395876"/>
            <a:ext cx="96490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Общая сумма доходной и расходной частей бюджета Мамадышского муниципального района </a:t>
            </a:r>
          </a:p>
          <a:p>
            <a:pPr algn="ctr"/>
            <a:r>
              <a:rPr lang="ru-RU" sz="3500" b="1" dirty="0" smtClean="0">
                <a:latin typeface="Arial" pitchFamily="34" charset="0"/>
                <a:cs typeface="Arial" pitchFamily="34" charset="0"/>
              </a:rPr>
              <a:t>Республики  Татарстан</a:t>
            </a:r>
          </a:p>
          <a:p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2024 год  - 1 761 145,44 тыс. рублей, </a:t>
            </a:r>
          </a:p>
          <a:p>
            <a:pPr algn="ctr"/>
            <a:endParaRPr lang="ru-RU" sz="35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2025 год  - 1 822 645,37 тыс. рублей, </a:t>
            </a:r>
          </a:p>
          <a:p>
            <a:pPr algn="ctr"/>
            <a:endParaRPr lang="ru-RU" sz="35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2026 год  - 1 804 496,59 тыс. рублей</a:t>
            </a:r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15307" y="1052736"/>
            <a:ext cx="10971372" cy="3375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Финансово-бюджетная палата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Мамадышского муниципального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Республики Татарстан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Адрес: 422190, Республика Татарстан 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г.Мамадыш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ул.Карла Маркса, дом 16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Телефон:8(85563) 3-13-38 руководитель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mama.fbp@tatar.ru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677" y="476672"/>
            <a:ext cx="9001001" cy="8640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доходов консолидированного бюджета Мамадышского муниципального района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42679" y="1700808"/>
          <a:ext cx="9865096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54646" y="260648"/>
            <a:ext cx="9865096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Прогноз бюджета на 2024 год и плановый период 2025-2026 годов составлен с учетом: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10629" y="1412776"/>
            <a:ext cx="11089233" cy="48965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endParaRPr lang="ru-RU" sz="3200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ожидаемого исполнения консолидированного бюджета      Мамадышского муниципального района Республики Татарстан;</a:t>
            </a:r>
          </a:p>
          <a:p>
            <a:pPr lvl="1">
              <a:buFont typeface="Wingdings" pitchFamily="2" charset="2"/>
              <a:buChar char="ü"/>
            </a:pPr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  Закона о бюджете Республики Татарстан;</a:t>
            </a:r>
          </a:p>
          <a:p>
            <a:pPr lvl="1">
              <a:buFont typeface="Wingdings" pitchFamily="2" charset="2"/>
              <a:buChar char="ü"/>
            </a:pPr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прогноза социально-экономического развития Мамадышского муниципального района Республики Татарстан;</a:t>
            </a:r>
          </a:p>
          <a:p>
            <a:pPr lvl="1">
              <a:buFont typeface="Wingdings" pitchFamily="2" charset="2"/>
              <a:buChar char="ü"/>
            </a:pPr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изменений и дополнений, внесенных в Налоговый кодекс Российской Федерации, Бюджетные кодексы Российской Федерации и Республики  Татарстан и законодательство по налогам и сборам.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14686" y="332656"/>
          <a:ext cx="8784976" cy="1656184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16561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Прогноз поступления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доходов в бюджет Мамадышского муниципального района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Республики Татарстан</a:t>
                      </a:r>
                    </a:p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в 2023 году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сравнении с фактом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2022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года и ожидаемым исполнением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2023 года.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588" marR="11588" marT="86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253172" y="1484785"/>
            <a:ext cx="1526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</a:rPr>
              <a:t>в тыс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. руб.)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873479" y="105490"/>
            <a:ext cx="33169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30710" y="2060848"/>
          <a:ext cx="8856984" cy="4346430"/>
        </p:xfrm>
        <a:graphic>
          <a:graphicData uri="http://schemas.openxmlformats.org/drawingml/2006/table">
            <a:tbl>
              <a:tblPr/>
              <a:tblGrid>
                <a:gridCol w="1979656"/>
                <a:gridCol w="1101536"/>
                <a:gridCol w="1311296"/>
                <a:gridCol w="1185294"/>
                <a:gridCol w="1262978"/>
                <a:gridCol w="1224136"/>
                <a:gridCol w="792088"/>
              </a:tblGrid>
              <a:tr h="1959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</a:p>
                  </a:txBody>
                  <a:tcPr marL="91428" marR="9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2022 года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428" marR="9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Утверждён-ный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2023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91428" marR="9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план на 2023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91428" marR="9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Ожидаемое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</a:t>
                      </a: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2023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</a:p>
                  </a:txBody>
                  <a:tcPr marL="91428" marR="9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Прогноз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91428" marR="9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роста к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плану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 (%)</a:t>
                      </a:r>
                    </a:p>
                  </a:txBody>
                  <a:tcPr marL="91428" marR="91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</a:t>
                      </a:r>
                    </a:p>
                  </a:txBody>
                  <a:tcPr marL="91428" marR="914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519 292,7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452 523,7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452 523,7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561 836,9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519 089,5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</a:t>
                      </a:r>
                    </a:p>
                  </a:txBody>
                  <a:tcPr marL="91428" marR="914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17 226,1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14 123,9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14 577,3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28 548,0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13 640,0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-3,5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перечисления</a:t>
                      </a:r>
                    </a:p>
                  </a:txBody>
                  <a:tcPr marL="91428" marR="914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1 204 078,3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1 092 751,8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1 263 694,0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1 263 694,0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1 228 415,9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доходов</a:t>
                      </a:r>
                    </a:p>
                  </a:txBody>
                  <a:tcPr marL="91428" marR="914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1 740 597,1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1 559 399,4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1 730 795,0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1 854 078,9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1 761 145,44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12,9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42678" y="188640"/>
          <a:ext cx="8640960" cy="1104239"/>
        </p:xfrm>
        <a:graphic>
          <a:graphicData uri="http://schemas.openxmlformats.org/drawingml/2006/table">
            <a:tbl>
              <a:tblPr/>
              <a:tblGrid>
                <a:gridCol w="198731"/>
                <a:gridCol w="8178528"/>
                <a:gridCol w="263701"/>
              </a:tblGrid>
              <a:tr h="91559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9277" marR="9277" marT="6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Прогноз поступления собственных доходов в бюджет Мамадышского муниципального района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Республики Татарстан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 2023 году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сравнении с фактом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2022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года и ожидаемым исполнением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2023 года.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       </a:t>
                      </a:r>
                    </a:p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тыс. руб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</a:rPr>
                        <a:t>. </a:t>
                      </a:r>
                      <a:r>
                        <a:rPr lang="ru-RU" sz="12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</a:rPr>
                        <a:t>                                                                                         </a:t>
                      </a:r>
                      <a:endParaRPr lang="ru-RU" sz="12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277" marR="9277" marT="69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277" marR="9277" marT="6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" y="-48399"/>
            <a:ext cx="522771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42678" y="1124744"/>
          <a:ext cx="8712968" cy="5616625"/>
        </p:xfrm>
        <a:graphic>
          <a:graphicData uri="http://schemas.openxmlformats.org/drawingml/2006/table">
            <a:tbl>
              <a:tblPr/>
              <a:tblGrid>
                <a:gridCol w="2110149"/>
                <a:gridCol w="931326"/>
                <a:gridCol w="990973"/>
                <a:gridCol w="1080120"/>
                <a:gridCol w="1152128"/>
                <a:gridCol w="1224136"/>
                <a:gridCol w="1224136"/>
              </a:tblGrid>
              <a:tr h="3161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Утверждён-ный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Ожидаемое исполнение 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Прогноз  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роста к утвержденному плану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519 292,7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452 523,7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452 523,7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561 836,9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519 089,5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450 078,0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387 695,7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387 695,7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494 280,4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445 507,5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38 115,6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33 500,0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33 500,0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38 550,0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38 505,5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доход, в том числе: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24 763,2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25 884,0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25 884,0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23 321,5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29 519,5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59,1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патент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4 719,8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 6224,0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6 224,0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1 970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5 217,0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-16,2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упрощенная система налогообложения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19 492,3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19 323,5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19 323,5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20 600,0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23 895,0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23,7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единый сельхозналог 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492,0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336,5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336,5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336,5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407,5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21,1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3 753,5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4 266,0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4 266,0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4 000,0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3 677,0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-13,8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(налог на добычу полезных ископаемых)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2 582,4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1 178,0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1 178,0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2 100,0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1 880,0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59,6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17 226,1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14 123,9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14 577,3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28 548,0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13 640,0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-3,4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собственных доходов</a:t>
                      </a: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536 518,8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466 647,6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467 101,0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590 384,9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532 729,5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98662" y="188640"/>
            <a:ext cx="9073008" cy="100811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Динамика безвозмездных поступлений в бюджет Мамадышского муниципального района Республики Татарстан за 2022 - 2023 годы и на 2024 год.                   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(тыс.руб.)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                                       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42677" y="620689"/>
          <a:ext cx="9217026" cy="6152757"/>
        </p:xfrm>
        <a:graphic>
          <a:graphicData uri="http://schemas.openxmlformats.org/drawingml/2006/table">
            <a:tbl>
              <a:tblPr/>
              <a:tblGrid>
                <a:gridCol w="3248624"/>
                <a:gridCol w="1057692"/>
                <a:gridCol w="1057692"/>
                <a:gridCol w="1208790"/>
                <a:gridCol w="1057692"/>
                <a:gridCol w="982142"/>
                <a:gridCol w="604394"/>
              </a:tblGrid>
              <a:tr h="4359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Факт 2022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Утвержден-ный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Ожидаемое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исполнение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к </a:t>
                      </a:r>
                      <a:r>
                        <a:rPr lang="ru-RU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утвержден-ному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плану 2023 г.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</a:p>
                  </a:txBody>
                  <a:tcPr marL="55134" marR="55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17 659,50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46 477,30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46 477,30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46 477,30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67 502,10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45,24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</a:p>
                  </a:txBody>
                  <a:tcPr marL="55134" marR="55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579 822,00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593 936,10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593 981,50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593 981,50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686 796,80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15,63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</a:p>
                  </a:txBody>
                  <a:tcPr marL="55134" marR="55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408 231,63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448 066,34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447 841,44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447 841,44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469 845,04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4,85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трансферты:</a:t>
                      </a:r>
                    </a:p>
                  </a:txBody>
                  <a:tcPr marL="55134" marR="55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145 819,99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4272,00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83 458,50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83 458,50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4 272,00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трансферты,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4 272,00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4 272,00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4 272,00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4 272,0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4 272,00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 , передаваемые бюджетам муниципальных районов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100" b="1" i="1">
                          <a:latin typeface="Times New Roman"/>
                          <a:ea typeface="Times New Roman"/>
                          <a:cs typeface="Times New Roman"/>
                        </a:rPr>
                        <a:t>141 547,90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79 186,50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79 186,50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 от государственных (муниципальных) организаций в бюджеты муниципальных районов</a:t>
                      </a: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4 227,63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2 962,94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2 962,94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бюджетов муниципальных районов от возврата бюджетными учреждениями остатков субсидий прошлых лет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100" b="1">
                          <a:latin typeface="Times New Roman"/>
                          <a:ea typeface="Times New Roman"/>
                          <a:cs typeface="Times New Roman"/>
                        </a:rPr>
                        <a:t>58 403,9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88 972,4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88 972,4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Возврат остатков субсидий, имеющих целевое назначе- ние прошлых лет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-10 086,17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-9 000,63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204 078,48 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1 092 751,74</a:t>
                      </a:r>
                    </a:p>
                  </a:txBody>
                  <a:tcPr marL="55134" marR="55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1 263 694,10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1 254 693,47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1 228 415,90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10,10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677" y="116632"/>
            <a:ext cx="8856985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Структура расходной части бюджета Мамадышского муниципального района Республики Татарстан на 2024 год и плановый период 2025-2026 годов.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86693" y="908721"/>
          <a:ext cx="8712970" cy="5464592"/>
        </p:xfrm>
        <a:graphic>
          <a:graphicData uri="http://schemas.openxmlformats.org/drawingml/2006/table">
            <a:tbl>
              <a:tblPr/>
              <a:tblGrid>
                <a:gridCol w="2376265"/>
                <a:gridCol w="1142435"/>
                <a:gridCol w="1014878"/>
                <a:gridCol w="1163365"/>
                <a:gridCol w="1005343"/>
                <a:gridCol w="735616"/>
                <a:gridCol w="637534"/>
                <a:gridCol w="637534"/>
              </a:tblGrid>
              <a:tr h="34206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Утвержден-ный</a:t>
                      </a:r>
                      <a:endParaRPr kumimoji="0" lang="ru-RU" sz="1300" b="1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 2023</a:t>
                      </a:r>
                      <a:r>
                        <a:rPr kumimoji="0" lang="ru-RU" sz="1300" b="1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 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(тыс.руб.)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(тыс. рублей)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 ,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расходов,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том числе: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 559 399,34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1 761 145,44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1 822 645,37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1 804 496,59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77 413,64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75 786,54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78 887,07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81 612,19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3 919,00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4 497,60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4 951,60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5426,70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6 248,00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7 134,50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7 386,50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7 614,90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36 926,50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49 924,00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42 858,80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44 072,30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10 389,90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23 598,20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78 263,40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42 318,90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1 486,00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2 226,00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2 226,00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2 226,00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  1 024 419,40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1 152 854,10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1 159 370,80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1 165 915,10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174 180,50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203 490,50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204 422,10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205 470,20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(субвенция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 противоэпидемические мероприятия)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733,90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754,00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779,30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806,50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37 250,00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35 228,00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36 109,20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36 992,30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94 965,20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106 492,20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108 243,90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110 118,30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91 467,30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99 159,80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99 146,70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101 923,20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661" y="332656"/>
            <a:ext cx="9145017" cy="128701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Структура расходов социально-культурной сферы  бюджета Мамадышского муниципального района Республики Татарстан на 2024 год и плановый период 2025-2026 годов.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98662" y="1556792"/>
          <a:ext cx="9145017" cy="4884364"/>
        </p:xfrm>
        <a:graphic>
          <a:graphicData uri="http://schemas.openxmlformats.org/drawingml/2006/table">
            <a:tbl>
              <a:tblPr/>
              <a:tblGrid>
                <a:gridCol w="2164533"/>
                <a:gridCol w="1345520"/>
                <a:gridCol w="1151240"/>
                <a:gridCol w="1152518"/>
                <a:gridCol w="1152518"/>
                <a:gridCol w="726515"/>
                <a:gridCol w="726515"/>
                <a:gridCol w="725658"/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расходов</a:t>
                      </a:r>
                    </a:p>
                  </a:txBody>
                  <a:tcPr marL="83710" marR="83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Утвержден- </a:t>
                      </a:r>
                      <a:r>
                        <a:rPr lang="ru-RU" sz="15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план 2023 (тыс.руб.)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(тыс.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роста к базовому 2023 году, 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2024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2025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2024г.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2025г.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2026г.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 на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социально-культурную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сферу,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1 331 549,00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1 498 818,80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1 508 925,30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1 519 302,40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112,56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113,32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114,10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 1 024 419,40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1 152 854,10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1 159 370,80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1 165 915,10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112,54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113,17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113,71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174 180,50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203 490,50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204 422,10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205 470,20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116,83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117,36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117,96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733,90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754,00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779,30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806,50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102,74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106,19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109,89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политика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37 250,00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35 228,00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36 109,20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36 992,30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94,57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96,94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99,31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 и 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94 965,20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106 492,20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108 243,90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110 118,30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112,14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113,98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115,96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646" y="332656"/>
            <a:ext cx="9577064" cy="1008112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Распределение бюджетных ассигнований по  разделу «Образование»  </a:t>
            </a:r>
            <a:br>
              <a:rPr lang="ru-RU" sz="1900" b="1" dirty="0" smtClean="0">
                <a:latin typeface="Arial" pitchFamily="34" charset="0"/>
                <a:cs typeface="Arial" pitchFamily="34" charset="0"/>
              </a:rPr>
            </a:b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Мамадышского муниципального района Республики Татарстан</a:t>
            </a:r>
            <a:br>
              <a:rPr lang="ru-RU" sz="1900" b="1" dirty="0" smtClean="0">
                <a:latin typeface="Arial" pitchFamily="34" charset="0"/>
                <a:cs typeface="Arial" pitchFamily="34" charset="0"/>
              </a:rPr>
            </a:b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на 2024 год и плановый период 2025-2026 годов.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14685" y="1340767"/>
          <a:ext cx="9145017" cy="5184577"/>
        </p:xfrm>
        <a:graphic>
          <a:graphicData uri="http://schemas.openxmlformats.org/drawingml/2006/table">
            <a:tbl>
              <a:tblPr/>
              <a:tblGrid>
                <a:gridCol w="2341877"/>
                <a:gridCol w="1402540"/>
                <a:gridCol w="1080120"/>
                <a:gridCol w="1080120"/>
                <a:gridCol w="1080120"/>
                <a:gridCol w="635659"/>
                <a:gridCol w="692766"/>
                <a:gridCol w="831815"/>
              </a:tblGrid>
              <a:tr h="7097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Утвержден-ный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2023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руб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руб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общей сумме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2024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2025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2026г.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2024г.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2025г.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2026г.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  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в том числе: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1 024 419,40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1 152 854,10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1 159 370,80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1 165 915,10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247 839,40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278 741,30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280 610,90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290 584,30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24,92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636 414,30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722 089,60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729 386,10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725 362,80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62,91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55 183,60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57 855,40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58 020,70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58 186,00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4,99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42 310,30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47 431,70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47 587,20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47 753,60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42 671,80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46 736,10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43 765,90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44 028,40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2459</TotalTime>
  <Words>2022</Words>
  <Application>Microsoft Office PowerPoint</Application>
  <PresentationFormat>Произвольный</PresentationFormat>
  <Paragraphs>830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Тема1</vt:lpstr>
      <vt:lpstr> Бюджет   Мамадышского  муниципального района  Республики Татарстан   на 2024 год  и на плановый период  2025 и 2026 годов</vt:lpstr>
      <vt:lpstr>Исполнение доходов консолидированного бюджета Мамадышского муниципального района</vt:lpstr>
      <vt:lpstr>Прогноз бюджета на 2024 год и плановый период 2025-2026 годов составлен с учетом: </vt:lpstr>
      <vt:lpstr>Слайд 4</vt:lpstr>
      <vt:lpstr>Слайд 5</vt:lpstr>
      <vt:lpstr>Динамика безвозмездных поступлений в бюджет Мамадышского муниципального района Республики Татарстан за 2022 - 2023 годы и на 2024 год.                                                                                                                                                               (тыс.руб.)                                                                                                  </vt:lpstr>
      <vt:lpstr>Структура расходной части бюджета Мамадышского муниципального района Республики Татарстан на 2024 год и плановый период 2025-2026 годов.</vt:lpstr>
      <vt:lpstr>Структура расходов социально-культурной сферы  бюджета Мамадышского муниципального района Республики Татарстан на 2024 год и плановый период 2025-2026 годов.</vt:lpstr>
      <vt:lpstr>Распределение бюджетных ассигнований по  разделу «Образование»   Мамадышского муниципального района Республики Татарстан  на 2024 год и плановый период 2025-2026 годов.</vt:lpstr>
      <vt:lpstr>Структура статей расходов  отрасли "Образование" Мамадышского муниципального района Республики Татарстан  на 2024 год  (в млн. руб.) </vt:lpstr>
      <vt:lpstr>Распределение бюджетных ассигнований по  разделу «Культура»   Мамадышского муниципального района Республики Татарстан  на 2024 год и плановый период 2025-2026 годов.</vt:lpstr>
      <vt:lpstr>Структура статей расходов  отрасли «Культура" Мамадышского муниципального района Республики Татарстан  на 2024 год  (в млн. руб.)</vt:lpstr>
      <vt:lpstr>Структура расходов социально-культурной сферы  бюджета Мамадышского муниципального района Республики Татарстан на 2024 год и плановый период 2025-2026 годов.</vt:lpstr>
      <vt:lpstr>Распределение бюджетных ассигнований по  разделу  «Физическая культура и спорт»   Мамадышского муниципального района Республики Татарстан  на 2024 год и плановый период 2025-2026 годов.</vt:lpstr>
      <vt:lpstr> Структура статей расходов по разделу «Физкультура и спорт " Мамадышского муниципального района Республики Татарстан на 2024 год                                                                                                                                                                      (в млн.руб.)</vt:lpstr>
      <vt:lpstr>Структура расходной части бюджета Мамадышского муниципального района Республики Татарстан на 2024 год и плановый период 2025-2026 годов.</vt:lpstr>
      <vt:lpstr>Слайд 17</vt:lpstr>
      <vt:lpstr>   Финансово-бюджетная палата  Мамадышского муниципального района  Республики Татарстан  Адрес: 422190, Республика Татарстан , г.Мамадыш,  ул.Карла Маркса, дом 16 Телефон:8(85563) 3-13-38 руководитель Е-Mail:mama.fbp@tatar.ru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руководителя  Финансово-бюджетной палаты Сергеева А.М.  по бюджету Мамадышского муниципального района на 2014 год и плановый период 2015-2016 годов</dc:title>
  <dc:creator>mama-admin-to</dc:creator>
  <cp:lastModifiedBy>mama-mamadysh</cp:lastModifiedBy>
  <cp:revision>522</cp:revision>
  <dcterms:created xsi:type="dcterms:W3CDTF">2013-11-07T11:31:28Z</dcterms:created>
  <dcterms:modified xsi:type="dcterms:W3CDTF">2024-02-28T08:28:39Z</dcterms:modified>
</cp:coreProperties>
</file>